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93455" r:id="rId4"/>
    <p:sldMasterId id="2147493479" r:id="rId5"/>
    <p:sldMasterId id="2147493467" r:id="rId6"/>
  </p:sldMasterIdLst>
  <p:notesMasterIdLst>
    <p:notesMasterId r:id="rId21"/>
  </p:notesMasterIdLst>
  <p:handoutMasterIdLst>
    <p:handoutMasterId r:id="rId22"/>
  </p:handoutMasterIdLst>
  <p:sldIdLst>
    <p:sldId id="259" r:id="rId7"/>
    <p:sldId id="295" r:id="rId8"/>
    <p:sldId id="296" r:id="rId9"/>
    <p:sldId id="287" r:id="rId10"/>
    <p:sldId id="298" r:id="rId11"/>
    <p:sldId id="260" r:id="rId12"/>
    <p:sldId id="289" r:id="rId13"/>
    <p:sldId id="290" r:id="rId14"/>
    <p:sldId id="291" r:id="rId15"/>
    <p:sldId id="292" r:id="rId16"/>
    <p:sldId id="284" r:id="rId17"/>
    <p:sldId id="285" r:id="rId18"/>
    <p:sldId id="286" r:id="rId19"/>
    <p:sldId id="280" r:id="rId20"/>
  </p:sldIdLst>
  <p:sldSz cx="9144000" cy="5143500" type="screen16x9"/>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68"/>
    <a:srgbClr val="100E42"/>
    <a:srgbClr val="10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59" autoAdjust="0"/>
    <p:restoredTop sz="94687"/>
  </p:normalViewPr>
  <p:slideViewPr>
    <p:cSldViewPr snapToGrid="0" snapToObjects="1">
      <p:cViewPr varScale="1">
        <p:scale>
          <a:sx n="96" d="100"/>
          <a:sy n="96" d="100"/>
        </p:scale>
        <p:origin x="516" y="84"/>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0B610D25-7ACB-4FCB-A516-7730E349DC4F}" type="datetimeFigureOut">
              <a:rPr lang="en-US" smtClean="0"/>
              <a:t>1/10/2021</a:t>
            </a:fld>
            <a:endParaRPr lang="en-US" dirty="0"/>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38995034-E4EB-42EC-9CB6-57BE4097EC45}" type="slidenum">
              <a:rPr lang="en-US" smtClean="0"/>
              <a:t>‹#›</a:t>
            </a:fld>
            <a:endParaRPr lang="en-US" dirty="0"/>
          </a:p>
        </p:txBody>
      </p:sp>
    </p:spTree>
    <p:extLst>
      <p:ext uri="{BB962C8B-B14F-4D97-AF65-F5344CB8AC3E}">
        <p14:creationId xmlns:p14="http://schemas.microsoft.com/office/powerpoint/2010/main" val="1277820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90C6D63-4D92-4C60-870A-2B1C54560C86}" type="datetimeFigureOut">
              <a:rPr lang="en-US" smtClean="0"/>
              <a:t>1/10/2021</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BE24989E-9503-40AE-A4FD-1379E3DB7867}" type="slidenum">
              <a:rPr lang="en-US" smtClean="0"/>
              <a:t>‹#›</a:t>
            </a:fld>
            <a:endParaRPr lang="en-US" dirty="0"/>
          </a:p>
        </p:txBody>
      </p:sp>
    </p:spTree>
    <p:extLst>
      <p:ext uri="{BB962C8B-B14F-4D97-AF65-F5344CB8AC3E}">
        <p14:creationId xmlns:p14="http://schemas.microsoft.com/office/powerpoint/2010/main" val="3310646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piloting a ‘tech-check’ program</a:t>
            </a:r>
            <a:r>
              <a:rPr lang="en-US" baseline="0" dirty="0" smtClean="0"/>
              <a:t> for faculty teaching remotely. For faculty teaching in person, you should familiarize yourself with the technology available in the high tech classroom</a:t>
            </a:r>
            <a:endParaRPr lang="en-US" dirty="0"/>
          </a:p>
        </p:txBody>
      </p:sp>
      <p:sp>
        <p:nvSpPr>
          <p:cNvPr id="4" name="Slide Number Placeholder 3"/>
          <p:cNvSpPr>
            <a:spLocks noGrp="1"/>
          </p:cNvSpPr>
          <p:nvPr>
            <p:ph type="sldNum" sz="quarter" idx="10"/>
          </p:nvPr>
        </p:nvSpPr>
        <p:spPr/>
        <p:txBody>
          <a:bodyPr/>
          <a:lstStyle/>
          <a:p>
            <a:fld id="{BE24989E-9503-40AE-A4FD-1379E3DB7867}" type="slidenum">
              <a:rPr lang="en-US" smtClean="0"/>
              <a:t>2</a:t>
            </a:fld>
            <a:endParaRPr lang="en-US" dirty="0"/>
          </a:p>
        </p:txBody>
      </p:sp>
    </p:spTree>
    <p:extLst>
      <p:ext uri="{BB962C8B-B14F-4D97-AF65-F5344CB8AC3E}">
        <p14:creationId xmlns:p14="http://schemas.microsoft.com/office/powerpoint/2010/main" val="3806663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42B119C-B4A2-4227-8780-C63F5DB4FD9C}" type="datetime1">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92A0D4-E14C-40BE-A1E9-59E68CF0937F}" type="datetime1">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131459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67FFB2-67BE-42D7-A46D-3307EE286198}" type="datetime1">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369818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06347-08AF-4C6A-A3BA-BD1E2FF4AFF5}" type="datetime1">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2632998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331F0D-3A4E-423A-83DC-AC5E8AA35474}" type="datetime1">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033797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B6F57F-5A69-4C96-A0F3-B0B45EA42C1D}" type="datetime1">
              <a:rPr lang="en-US" smtClean="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58469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9898D1-DAD5-4192-A232-529DACAA2FB8}" type="datetime1">
              <a:rPr lang="en-US" smtClean="0"/>
              <a:t>1/10/2021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64753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89C981-A27D-415B-BE1B-522103742AF2}" type="datetime1">
              <a:rPr lang="en-US" smtClean="0"/>
              <a:t>1/10/2021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4093448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DF7D4-6A39-4E2B-845A-DA340FA361D6}" type="datetime1">
              <a:rPr lang="en-US" smtClean="0"/>
              <a:t>1/10/2021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4113407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4E383-A057-48CE-ABD6-915E8A61F689}" type="datetime1">
              <a:rPr lang="en-US" smtClean="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3303725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806756-AD6B-4471-973E-100153DACFF8}" type="datetime1">
              <a:rPr lang="en-US" smtClean="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4937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Heading </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6B6CB59-CC5D-47EA-82B6-56E4D97932C7}" type="datetime1">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94764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6D9CC1-8FB0-4965-BA11-93DC31C73F47}" type="datetime1">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2283483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C67E8-5230-4D08-93E5-4C409B80E93A}" type="datetime1">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35539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Heading</a:t>
            </a:r>
            <a:endParaRPr lang="en-US" dirty="0"/>
          </a:p>
        </p:txBody>
      </p:sp>
      <p:sp>
        <p:nvSpPr>
          <p:cNvPr id="3" name="Content Placeholder 2"/>
          <p:cNvSpPr>
            <a:spLocks noGrp="1"/>
          </p:cNvSpPr>
          <p:nvPr>
            <p:ph sz="half" idx="1"/>
          </p:nvPr>
        </p:nvSpPr>
        <p:spPr>
          <a:xfrm>
            <a:off x="457200" y="1244277"/>
            <a:ext cx="4038600" cy="3394075"/>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44277"/>
            <a:ext cx="4038600" cy="3394075"/>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Date Placeholder 4"/>
          <p:cNvSpPr>
            <a:spLocks noGrp="1"/>
          </p:cNvSpPr>
          <p:nvPr>
            <p:ph type="dt" sz="half" idx="10"/>
          </p:nvPr>
        </p:nvSpPr>
        <p:spPr/>
        <p:txBody>
          <a:bodyPr/>
          <a:lstStyle/>
          <a:p>
            <a:fld id="{77FB5D66-D239-4874-A991-C007D390647B}" type="datetime1">
              <a:rPr lang="en-US" smtClean="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47954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Heading</a:t>
            </a:r>
            <a:endParaRPr lang="en-US" dirty="0"/>
          </a:p>
        </p:txBody>
      </p:sp>
      <p:sp>
        <p:nvSpPr>
          <p:cNvPr id="3" name="Text Placeholder 2"/>
          <p:cNvSpPr>
            <a:spLocks noGrp="1"/>
          </p:cNvSpPr>
          <p:nvPr>
            <p:ph type="body" idx="1" hasCustomPrompt="1"/>
          </p:nvPr>
        </p:nvSpPr>
        <p:spPr>
          <a:xfrm>
            <a:off x="457200" y="1150938"/>
            <a:ext cx="4040188"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a:t>
            </a:r>
          </a:p>
        </p:txBody>
      </p:sp>
      <p:sp>
        <p:nvSpPr>
          <p:cNvPr id="4" name="Content Placeholder 3"/>
          <p:cNvSpPr>
            <a:spLocks noGrp="1"/>
          </p:cNvSpPr>
          <p:nvPr>
            <p:ph sz="half" idx="2"/>
          </p:nvPr>
        </p:nvSpPr>
        <p:spPr>
          <a:xfrm>
            <a:off x="457200" y="1631950"/>
            <a:ext cx="4040188"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150938"/>
            <a:ext cx="4041775"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a:t>
            </a:r>
          </a:p>
        </p:txBody>
      </p:sp>
      <p:sp>
        <p:nvSpPr>
          <p:cNvPr id="6" name="Content Placeholder 5"/>
          <p:cNvSpPr>
            <a:spLocks noGrp="1"/>
          </p:cNvSpPr>
          <p:nvPr>
            <p:ph sz="quarter" idx="4"/>
          </p:nvPr>
        </p:nvSpPr>
        <p:spPr>
          <a:xfrm>
            <a:off x="4645025" y="1631950"/>
            <a:ext cx="4041775"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34FFB7-CA98-4597-A6E3-D1095D4F0544}" type="datetime1">
              <a:rPr lang="en-US" smtClean="0"/>
              <a:t>1/10/2021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396616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941772-A809-4267-9E40-1320A00380CE}" type="datetime1">
              <a:rPr lang="en-US" smtClean="0"/>
              <a:t>1/10/2021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385756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12223-92EE-4674-A201-762483084707}" type="datetime1">
              <a:rPr lang="en-US" smtClean="0"/>
              <a:t>1/10/2021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421301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BA05B-CEBF-47E0-A202-1DCCD43BCF90}" type="datetime1">
              <a:rPr lang="en-US" smtClean="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307989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2873B-5693-465C-8E00-C96693AEDA19}" type="datetime1">
              <a:rPr lang="en-US" smtClean="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185764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5F940-29B9-4DDF-AB58-25B184FA0EDC}" type="datetime1">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470748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Heading</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E4482C5-7611-48D6-8E8F-8FC6B9A00AD4}" type="datetime1">
              <a:rPr lang="en-US" smtClean="0"/>
              <a:t>1/10/2021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Lst>
  <p:hf hdr="0" dt="0"/>
  <p:txStyles>
    <p:titleStyle>
      <a:lvl1pPr algn="l" defTabSz="457200" rtl="0" eaLnBrk="1" latinLnBrk="0" hangingPunct="1">
        <a:spcBef>
          <a:spcPct val="0"/>
        </a:spcBef>
        <a:buNone/>
        <a:defRPr sz="4400"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200150"/>
          </a:xfrm>
          <a:prstGeom prst="rect">
            <a:avLst/>
          </a:prstGeom>
          <a:solidFill>
            <a:srgbClr val="100E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Heading</a:t>
            </a:r>
            <a:endParaRPr lang="en-US" dirty="0"/>
          </a:p>
        </p:txBody>
      </p:sp>
      <p:sp>
        <p:nvSpPr>
          <p:cNvPr id="3" name="Text Placeholder 2"/>
          <p:cNvSpPr>
            <a:spLocks noGrp="1"/>
          </p:cNvSpPr>
          <p:nvPr>
            <p:ph type="body" idx="1"/>
          </p:nvPr>
        </p:nvSpPr>
        <p:spPr>
          <a:xfrm>
            <a:off x="457200" y="1244277"/>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F8D53DA4-AC8C-4C70-A373-EFD519AAD317}" type="datetime1">
              <a:rPr lang="en-US" smtClean="0"/>
              <a:t>1/10/2021</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dirty="0"/>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83" r:id="rId2"/>
    <p:sldLayoutId id="2147493484" r:id="rId3"/>
    <p:sldLayoutId id="2147493485" r:id="rId4"/>
    <p:sldLayoutId id="2147493486" r:id="rId5"/>
    <p:sldLayoutId id="2147493487" r:id="rId6"/>
    <p:sldLayoutId id="2147493488" r:id="rId7"/>
    <p:sldLayoutId id="2147493489" r:id="rId8"/>
    <p:sldLayoutId id="2147493490" r:id="rId9"/>
  </p:sldLayoutIdLst>
  <p:hf hdr="0" dt="0"/>
  <p:txStyles>
    <p:titleStyle>
      <a:lvl1pPr algn="l" defTabSz="457200" rtl="0" eaLnBrk="1" latinLnBrk="0" hangingPunct="1">
        <a:spcBef>
          <a:spcPct val="0"/>
        </a:spcBef>
        <a:buNone/>
        <a:defRPr sz="44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42EAC84-CB2E-4444-9535-F5D269B2AF74}" type="datetime1">
              <a:rPr lang="en-US" smtClean="0"/>
              <a:t>1/10/2021</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dirty="0"/>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ire.uconn.edu/set/" TargetMode="External"/><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hyperlink" Target="https://wp.cetl.uconn.edu/mid-semester-formative-feedback/" TargetMode="External"/><Relationship Id="rId4" Type="http://schemas.openxmlformats.org/officeDocument/2006/relationships/hyperlink" Target="https://wp.cetl.uconn.edu/resources/documenting-your-teaching/student-evaluation-of-teaching-plu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aynsley.diamond@uconn.edu"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campus.uconn.edu/keep-teaching/" TargetMode="External"/><Relationship Id="rId7"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hyperlink" Target="mailto:peter.diplock@uconn.edu" TargetMode="External"/><Relationship Id="rId5" Type="http://schemas.openxmlformats.org/officeDocument/2006/relationships/hyperlink" Target="https://nexus.uconn.edu/secure_per/search_staff.php?dser=216" TargetMode="External"/><Relationship Id="rId4" Type="http://schemas.openxmlformats.org/officeDocument/2006/relationships/hyperlink" Target="mailto:edtech@uconn.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classrooms.uconn.edu/classro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registrar.uconn.edu/academic-calendar/"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etl.uconn.edu/syllabus-design/" TargetMode="External"/><Relationship Id="rId7" Type="http://schemas.openxmlformats.org/officeDocument/2006/relationships/hyperlink" Target="https://kb.ecampus.uconn.edu/2020/12/02/authentication-of-students/" TargetMode="Externa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hyperlink" Target="https://ecampus.uconn.edu/keep-teaching-assessment/" TargetMode="External"/><Relationship Id="rId5" Type="http://schemas.openxmlformats.org/officeDocument/2006/relationships/hyperlink" Target="https://ecampus.uconn.edu/syllabuslink/" TargetMode="External"/><Relationship Id="rId4" Type="http://schemas.openxmlformats.org/officeDocument/2006/relationships/hyperlink" Target="https://docs.google.com/document/d/1x4Ag-Nl0ijo8SJMzRCjdEqPN3ZKZ6U0KpxbobB6Sqbs/view"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nexus.uconn.edu/"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190500" y="1886502"/>
            <a:ext cx="8778240"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pPr algn="ctr"/>
            <a:r>
              <a:rPr lang="en-US" dirty="0" smtClean="0"/>
              <a:t>New Faculty Orientation</a:t>
            </a:r>
            <a:endParaRPr lang="en-US" dirty="0" smtClean="0"/>
          </a:p>
        </p:txBody>
      </p:sp>
      <p:sp>
        <p:nvSpPr>
          <p:cNvPr id="6" name="Title 1"/>
          <p:cNvSpPr txBox="1">
            <a:spLocks/>
          </p:cNvSpPr>
          <p:nvPr/>
        </p:nvSpPr>
        <p:spPr>
          <a:xfrm>
            <a:off x="457200" y="3108960"/>
            <a:ext cx="8229600" cy="762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pPr algn="ctr"/>
            <a:r>
              <a:rPr lang="en-US" sz="2400" dirty="0" smtClean="0">
                <a:solidFill>
                  <a:schemeClr val="bg1">
                    <a:lumMod val="75000"/>
                  </a:schemeClr>
                </a:solidFill>
              </a:rPr>
              <a:t>Center for Excellence in Teaching and Learning (CETL)</a:t>
            </a:r>
            <a:endParaRPr lang="en-US" sz="2400" dirty="0" smtClean="0">
              <a:solidFill>
                <a:schemeClr val="bg1">
                  <a:lumMod val="75000"/>
                </a:schemeClr>
              </a:solidFill>
            </a:endParaRPr>
          </a:p>
          <a:p>
            <a:endParaRPr lang="en-US" sz="2400" dirty="0">
              <a:solidFill>
                <a:schemeClr val="bg1">
                  <a:lumMod val="75000"/>
                </a:schemeClr>
              </a:solidFill>
            </a:endParaRPr>
          </a:p>
        </p:txBody>
      </p:sp>
      <p:sp>
        <p:nvSpPr>
          <p:cNvPr id="7" name="Title 1"/>
          <p:cNvSpPr txBox="1">
            <a:spLocks/>
          </p:cNvSpPr>
          <p:nvPr/>
        </p:nvSpPr>
        <p:spPr>
          <a:xfrm>
            <a:off x="464820" y="4155881"/>
            <a:ext cx="8229600" cy="67818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1600" dirty="0" smtClean="0">
                <a:solidFill>
                  <a:schemeClr val="bg1">
                    <a:lumMod val="75000"/>
                  </a:schemeClr>
                </a:solidFill>
              </a:rPr>
              <a:t>Peter Diplock, Associate Vice Provost							January 11, 2021</a:t>
            </a:r>
            <a:endParaRPr lang="en-US" sz="1600" dirty="0">
              <a:solidFill>
                <a:schemeClr val="bg1">
                  <a:lumMod val="75000"/>
                </a:schemeClr>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4885" y="620257"/>
            <a:ext cx="2178672" cy="457306"/>
          </a:xfrm>
          <a:prstGeom prst="rect">
            <a:avLst/>
          </a:prstGeom>
        </p:spPr>
      </p:pic>
    </p:spTree>
    <p:extLst>
      <p:ext uri="{BB962C8B-B14F-4D97-AF65-F5344CB8AC3E}">
        <p14:creationId xmlns:p14="http://schemas.microsoft.com/office/powerpoint/2010/main" val="440678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8661" y="206375"/>
            <a:ext cx="8776252" cy="857250"/>
          </a:xfrm>
        </p:spPr>
        <p:txBody>
          <a:bodyPr>
            <a:normAutofit fontScale="90000"/>
          </a:bodyPr>
          <a:lstStyle/>
          <a:p>
            <a:pPr algn="ctr"/>
            <a:r>
              <a:rPr lang="en-US" sz="3200" dirty="0" smtClean="0"/>
              <a:t>Reflections on equity minded and inclusive teaching</a:t>
            </a:r>
            <a:endParaRPr lang="en-US" sz="3200" dirty="0"/>
          </a:p>
        </p:txBody>
      </p:sp>
      <p:sp>
        <p:nvSpPr>
          <p:cNvPr id="8" name="Content Placeholder 7"/>
          <p:cNvSpPr>
            <a:spLocks noGrp="1"/>
          </p:cNvSpPr>
          <p:nvPr>
            <p:ph idx="1"/>
          </p:nvPr>
        </p:nvSpPr>
        <p:spPr>
          <a:xfrm>
            <a:off x="457200" y="1432106"/>
            <a:ext cx="8229600" cy="3751151"/>
          </a:xfrm>
        </p:spPr>
        <p:txBody>
          <a:bodyPr>
            <a:normAutofit/>
          </a:bodyPr>
          <a:lstStyle/>
          <a:p>
            <a:pPr marL="457200" lvl="0">
              <a:lnSpc>
                <a:spcPct val="90000"/>
              </a:lnSpc>
              <a:spcBef>
                <a:spcPts val="800"/>
              </a:spcBef>
              <a:buSzPts val="1800"/>
            </a:pPr>
            <a:r>
              <a:rPr lang="en-US" dirty="0">
                <a:solidFill>
                  <a:srgbClr val="000000"/>
                </a:solidFill>
              </a:rPr>
              <a:t>Use a variety of strategies to encourage multiple perspectives and reduce over-participation by verbally assertive students and consider using discussion boards as a way to level the participation playing field</a:t>
            </a:r>
          </a:p>
          <a:p>
            <a:pPr marL="457200" lvl="0">
              <a:lnSpc>
                <a:spcPct val="90000"/>
              </a:lnSpc>
              <a:spcBef>
                <a:spcPts val="0"/>
              </a:spcBef>
              <a:buSzPts val="1800"/>
            </a:pPr>
            <a:r>
              <a:rPr lang="en-US" dirty="0">
                <a:solidFill>
                  <a:srgbClr val="000000"/>
                </a:solidFill>
              </a:rPr>
              <a:t>Consider using authentic assessments like journaling and learning portfolios as ways to diversify and personalize learning </a:t>
            </a:r>
          </a:p>
          <a:p>
            <a:pPr marL="457200" lvl="0">
              <a:lnSpc>
                <a:spcPct val="90000"/>
              </a:lnSpc>
              <a:spcBef>
                <a:spcPts val="0"/>
              </a:spcBef>
              <a:buSzPts val="1800"/>
            </a:pPr>
            <a:r>
              <a:rPr lang="en-US" dirty="0">
                <a:solidFill>
                  <a:srgbClr val="000000"/>
                </a:solidFill>
              </a:rPr>
              <a:t>Provide frequent and brief intervals during class for students to reflect upon what they have just learned (e.g. one minute writing prompts)</a:t>
            </a:r>
            <a:endParaRPr lang="en-US" b="1" dirty="0">
              <a:solidFill>
                <a:srgbClr val="000000"/>
              </a:solidFill>
            </a:endParaRPr>
          </a:p>
          <a:p>
            <a:pPr marL="457200" lvl="0">
              <a:lnSpc>
                <a:spcPct val="90000"/>
              </a:lnSpc>
              <a:spcBef>
                <a:spcPts val="0"/>
              </a:spcBef>
              <a:buClr>
                <a:srgbClr val="000000"/>
              </a:buClr>
              <a:buSzPts val="1800"/>
            </a:pPr>
            <a:r>
              <a:rPr lang="en-US" dirty="0">
                <a:solidFill>
                  <a:srgbClr val="000000"/>
                </a:solidFill>
              </a:rPr>
              <a:t>Incorporate formative </a:t>
            </a:r>
            <a:r>
              <a:rPr lang="en-US" dirty="0" smtClean="0">
                <a:solidFill>
                  <a:srgbClr val="000000"/>
                </a:solidFill>
              </a:rPr>
              <a:t>learning assessments </a:t>
            </a:r>
            <a:r>
              <a:rPr lang="en-US" dirty="0">
                <a:solidFill>
                  <a:srgbClr val="000000"/>
                </a:solidFill>
              </a:rPr>
              <a:t>(early in the course) so students can discover knowledge gaps with time to adjust and persist</a:t>
            </a:r>
          </a:p>
          <a:p>
            <a:pPr marL="457200" lvl="0">
              <a:lnSpc>
                <a:spcPct val="90000"/>
              </a:lnSpc>
              <a:spcBef>
                <a:spcPts val="0"/>
              </a:spcBef>
              <a:buClr>
                <a:srgbClr val="000000"/>
              </a:buClr>
              <a:buSzPts val="1800"/>
            </a:pPr>
            <a:r>
              <a:rPr lang="en-US" dirty="0">
                <a:solidFill>
                  <a:srgbClr val="000000"/>
                </a:solidFill>
              </a:rPr>
              <a:t>Create opportunities in each class meeting for interpersonal dialogue where multiple perspectives are valued and honored</a:t>
            </a:r>
          </a:p>
          <a:p>
            <a:pPr marL="457200" lvl="0">
              <a:lnSpc>
                <a:spcPct val="90000"/>
              </a:lnSpc>
              <a:spcBef>
                <a:spcPts val="0"/>
              </a:spcBef>
              <a:buClr>
                <a:srgbClr val="000000"/>
              </a:buClr>
              <a:buSzPts val="1800"/>
            </a:pPr>
            <a:r>
              <a:rPr lang="en-US" dirty="0">
                <a:solidFill>
                  <a:srgbClr val="000000"/>
                </a:solidFill>
              </a:rPr>
              <a:t>Elicit and build on students’ lived experience and funds of knowledge (i.e. find out what their prior knowledge is and build upon it)</a:t>
            </a:r>
          </a:p>
          <a:p>
            <a:pPr marL="0" indent="0">
              <a:buNone/>
            </a:pPr>
            <a:endParaRPr lang="en-US" dirty="0"/>
          </a:p>
        </p:txBody>
      </p:sp>
    </p:spTree>
    <p:extLst>
      <p:ext uri="{BB962C8B-B14F-4D97-AF65-F5344CB8AC3E}">
        <p14:creationId xmlns:p14="http://schemas.microsoft.com/office/powerpoint/2010/main" val="4059288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SET’s, SET +, Formative Assessments</a:t>
            </a:r>
            <a:endParaRPr lang="en-US" sz="3200" dirty="0"/>
          </a:p>
        </p:txBody>
      </p:sp>
      <p:sp>
        <p:nvSpPr>
          <p:cNvPr id="8" name="Content Placeholder 7"/>
          <p:cNvSpPr>
            <a:spLocks noGrp="1"/>
          </p:cNvSpPr>
          <p:nvPr>
            <p:ph idx="1"/>
          </p:nvPr>
        </p:nvSpPr>
        <p:spPr>
          <a:xfrm>
            <a:off x="457200" y="1285275"/>
            <a:ext cx="8229600" cy="3625627"/>
          </a:xfrm>
        </p:spPr>
        <p:txBody>
          <a:bodyPr>
            <a:normAutofit fontScale="85000" lnSpcReduction="20000"/>
          </a:bodyPr>
          <a:lstStyle/>
          <a:p>
            <a:pPr lvl="1">
              <a:buFont typeface="Arial" panose="020B0604020202020204" pitchFamily="34" charset="0"/>
              <a:buChar char="•"/>
            </a:pPr>
            <a:r>
              <a:rPr lang="en-US" altLang="en-US" sz="1900" dirty="0" smtClean="0">
                <a:latin typeface="Arial" panose="020B0604020202020204" pitchFamily="34" charset="0"/>
                <a:ea typeface="Arial" panose="020B0604020202020204" pitchFamily="34" charset="0"/>
                <a:cs typeface="Arial" panose="020B0604020202020204" pitchFamily="34" charset="0"/>
                <a:hlinkClick r:id="rId3"/>
              </a:rPr>
              <a:t>Student Evaluations of Teaching </a:t>
            </a:r>
            <a:r>
              <a:rPr lang="en-US" altLang="en-US" sz="1900" dirty="0" smtClean="0">
                <a:latin typeface="Arial" panose="020B0604020202020204" pitchFamily="34" charset="0"/>
                <a:ea typeface="Arial" panose="020B0604020202020204" pitchFamily="34" charset="0"/>
                <a:cs typeface="Arial" panose="020B0604020202020204" pitchFamily="34" charset="0"/>
              </a:rPr>
              <a:t>(SET’s)</a:t>
            </a:r>
          </a:p>
          <a:p>
            <a:pPr lvl="2"/>
            <a:r>
              <a:rPr lang="en-US" altLang="en-US" sz="1900" dirty="0">
                <a:latin typeface="Arial" panose="020B0604020202020204" pitchFamily="34" charset="0"/>
                <a:ea typeface="Arial" panose="020B0604020202020204" pitchFamily="34" charset="0"/>
                <a:cs typeface="Arial" panose="020B0604020202020204" pitchFamily="34" charset="0"/>
              </a:rPr>
              <a:t>We work with individual faculty to extract meaningful insights from SET’s</a:t>
            </a:r>
          </a:p>
          <a:p>
            <a:pPr lvl="2"/>
            <a:r>
              <a:rPr lang="en-US" altLang="en-US" sz="1900" dirty="0">
                <a:latin typeface="Arial" panose="020B0604020202020204" pitchFamily="34" charset="0"/>
                <a:ea typeface="Arial" panose="020B0604020202020204" pitchFamily="34" charset="0"/>
                <a:cs typeface="Arial" panose="020B0604020202020204" pitchFamily="34" charset="0"/>
              </a:rPr>
              <a:t>We also provide a ‘CETL SET reader program’ that provides faculty with an opportunity to get ‘themed’ insights</a:t>
            </a:r>
          </a:p>
          <a:p>
            <a:pPr lvl="2"/>
            <a:r>
              <a:rPr lang="en-US" altLang="en-US" sz="1900" dirty="0">
                <a:latin typeface="Arial" panose="020B0604020202020204" pitchFamily="34" charset="0"/>
                <a:ea typeface="Arial" panose="020B0604020202020204" pitchFamily="34" charset="0"/>
                <a:cs typeface="Arial" panose="020B0604020202020204" pitchFamily="34" charset="0"/>
              </a:rPr>
              <a:t>We work with individual faculty to improve student response rates </a:t>
            </a:r>
          </a:p>
          <a:p>
            <a:pPr lvl="1">
              <a:buFont typeface="Arial" panose="020B0604020202020204" pitchFamily="34" charset="0"/>
              <a:buChar char="•"/>
            </a:pPr>
            <a:r>
              <a:rPr lang="en-US" altLang="en-US" sz="1900" dirty="0" smtClean="0">
                <a:latin typeface="Arial" panose="020B0604020202020204" pitchFamily="34" charset="0"/>
                <a:ea typeface="Arial" panose="020B0604020202020204" pitchFamily="34" charset="0"/>
                <a:cs typeface="Arial" panose="020B0604020202020204" pitchFamily="34" charset="0"/>
                <a:hlinkClick r:id="rId4"/>
              </a:rPr>
              <a:t>SET +</a:t>
            </a:r>
            <a:r>
              <a:rPr lang="en-US" altLang="en-US" sz="1900" dirty="0" smtClean="0">
                <a:latin typeface="Arial" panose="020B0604020202020204" pitchFamily="34" charset="0"/>
                <a:ea typeface="Arial" panose="020B0604020202020204" pitchFamily="34" charset="0"/>
                <a:cs typeface="Arial" panose="020B0604020202020204" pitchFamily="34" charset="0"/>
              </a:rPr>
              <a:t> (recognition that SET’s should not be used as the sole criterion of teaching effectiveness)</a:t>
            </a:r>
          </a:p>
          <a:p>
            <a:pPr lvl="2">
              <a:buFont typeface="Arial" panose="020B0604020202020204" pitchFamily="34" charset="0"/>
              <a:buChar char="•"/>
            </a:pPr>
            <a:r>
              <a:rPr lang="en-US" altLang="en-US" sz="1900" dirty="0" smtClean="0">
                <a:latin typeface="Arial" panose="020B0604020202020204" pitchFamily="34" charset="0"/>
                <a:ea typeface="Arial" panose="020B0604020202020204" pitchFamily="34" charset="0"/>
                <a:cs typeface="Arial" panose="020B0604020202020204" pitchFamily="34" charset="0"/>
              </a:rPr>
              <a:t>Ongoing </a:t>
            </a:r>
            <a:r>
              <a:rPr lang="en-US" altLang="en-US" sz="1900" dirty="0">
                <a:latin typeface="Arial" panose="020B0604020202020204" pitchFamily="34" charset="0"/>
                <a:ea typeface="Arial" panose="020B0604020202020204" pitchFamily="34" charset="0"/>
                <a:cs typeface="Arial" panose="020B0604020202020204" pitchFamily="34" charset="0"/>
              </a:rPr>
              <a:t>efforts with individual </a:t>
            </a:r>
            <a:r>
              <a:rPr lang="en-US" altLang="en-US" sz="1900" dirty="0" smtClean="0">
                <a:latin typeface="Arial" panose="020B0604020202020204" pitchFamily="34" charset="0"/>
                <a:ea typeface="Arial" panose="020B0604020202020204" pitchFamily="34" charset="0"/>
                <a:cs typeface="Arial" panose="020B0604020202020204" pitchFamily="34" charset="0"/>
              </a:rPr>
              <a:t>academic departments </a:t>
            </a:r>
            <a:r>
              <a:rPr lang="en-US" altLang="en-US" sz="1900" dirty="0">
                <a:latin typeface="Arial" panose="020B0604020202020204" pitchFamily="34" charset="0"/>
                <a:ea typeface="Arial" panose="020B0604020202020204" pitchFamily="34" charset="0"/>
                <a:cs typeface="Arial" panose="020B0604020202020204" pitchFamily="34" charset="0"/>
              </a:rPr>
              <a:t>to develop </a:t>
            </a:r>
            <a:r>
              <a:rPr lang="en-US" altLang="en-US" sz="1900" dirty="0" smtClean="0">
                <a:latin typeface="Arial" panose="020B0604020202020204" pitchFamily="34" charset="0"/>
                <a:ea typeface="Arial" panose="020B0604020202020204" pitchFamily="34" charset="0"/>
                <a:cs typeface="Arial" panose="020B0604020202020204" pitchFamily="34" charset="0"/>
              </a:rPr>
              <a:t>additional strategies and measures  </a:t>
            </a:r>
            <a:endParaRPr lang="en-US" altLang="en-US" sz="1900" dirty="0">
              <a:latin typeface="Arial" panose="020B0604020202020204" pitchFamily="34" charset="0"/>
              <a:ea typeface="Arial" panose="020B0604020202020204" pitchFamily="34" charset="0"/>
              <a:cs typeface="Arial" panose="020B0604020202020204" pitchFamily="34" charset="0"/>
            </a:endParaRPr>
          </a:p>
          <a:p>
            <a:pPr lvl="2"/>
            <a:r>
              <a:rPr lang="en-US" altLang="en-US" sz="1900" dirty="0">
                <a:latin typeface="Arial" panose="020B0604020202020204" pitchFamily="34" charset="0"/>
                <a:ea typeface="Arial" panose="020B0604020202020204" pitchFamily="34" charset="0"/>
                <a:cs typeface="Arial" panose="020B0604020202020204" pitchFamily="34" charset="0"/>
              </a:rPr>
              <a:t>One size does not fit all (department culture and context </a:t>
            </a:r>
            <a:r>
              <a:rPr lang="en-US" altLang="en-US" sz="1900" dirty="0" smtClean="0">
                <a:latin typeface="Arial" panose="020B0604020202020204" pitchFamily="34" charset="0"/>
                <a:ea typeface="Arial" panose="020B0604020202020204" pitchFamily="34" charset="0"/>
                <a:cs typeface="Arial" panose="020B0604020202020204" pitchFamily="34" charset="0"/>
              </a:rPr>
              <a:t>matters)</a:t>
            </a:r>
            <a:endParaRPr lang="en-US" altLang="en-US" sz="1900" dirty="0">
              <a:latin typeface="Arial" panose="020B0604020202020204" pitchFamily="34" charset="0"/>
              <a:ea typeface="Arial" panose="020B0604020202020204" pitchFamily="34" charset="0"/>
              <a:cs typeface="Arial" panose="020B0604020202020204" pitchFamily="34" charset="0"/>
            </a:endParaRPr>
          </a:p>
          <a:p>
            <a:pPr lvl="2"/>
            <a:r>
              <a:rPr lang="en-US" altLang="en-US" sz="1900" dirty="0">
                <a:latin typeface="Arial" panose="020B0604020202020204" pitchFamily="34" charset="0"/>
                <a:ea typeface="Arial" panose="020B0604020202020204" pitchFamily="34" charset="0"/>
                <a:cs typeface="Arial" panose="020B0604020202020204" pitchFamily="34" charset="0"/>
              </a:rPr>
              <a:t>Typically involves collaboration between CETL staff and department committee charged with SET+</a:t>
            </a:r>
          </a:p>
          <a:p>
            <a:pPr lvl="2"/>
            <a:r>
              <a:rPr lang="en-US" altLang="en-US" sz="1900" dirty="0" smtClean="0">
                <a:latin typeface="Arial" panose="020B0604020202020204" pitchFamily="34" charset="0"/>
                <a:ea typeface="Arial" panose="020B0604020202020204" pitchFamily="34" charset="0"/>
                <a:cs typeface="Arial" panose="020B0604020202020204" pitchFamily="34" charset="0"/>
              </a:rPr>
              <a:t>Examples include peer-based observation, learning materials review, teaching portfolios, </a:t>
            </a:r>
            <a:r>
              <a:rPr lang="en-US" altLang="en-US" sz="1900" dirty="0" smtClean="0">
                <a:latin typeface="Arial" panose="020B0604020202020204" pitchFamily="34" charset="0"/>
                <a:ea typeface="Arial" panose="020B0604020202020204" pitchFamily="34" charset="0"/>
                <a:cs typeface="Arial" panose="020B0604020202020204" pitchFamily="34" charset="0"/>
                <a:hlinkClick r:id="rId5"/>
              </a:rPr>
              <a:t>formative assessment of teaching combined with reflection and action plan</a:t>
            </a:r>
            <a:endParaRPr lang="en-US" altLang="en-US" sz="1900" dirty="0">
              <a:latin typeface="Arial" panose="020B0604020202020204" pitchFamily="34" charset="0"/>
              <a:ea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643759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National Center for Faculty Development and Diversity (NCFDD)</a:t>
            </a:r>
            <a:endParaRPr lang="en-US" sz="3200" dirty="0"/>
          </a:p>
        </p:txBody>
      </p:sp>
      <p:sp>
        <p:nvSpPr>
          <p:cNvPr id="8" name="Content Placeholder 7"/>
          <p:cNvSpPr>
            <a:spLocks noGrp="1"/>
          </p:cNvSpPr>
          <p:nvPr>
            <p:ph idx="1"/>
          </p:nvPr>
        </p:nvSpPr>
        <p:spPr>
          <a:xfrm>
            <a:off x="457200" y="1285275"/>
            <a:ext cx="8229600" cy="3625627"/>
          </a:xfrm>
        </p:spPr>
        <p:txBody>
          <a:bodyPr>
            <a:normAutofit fontScale="85000" lnSpcReduction="20000"/>
          </a:bodyPr>
          <a:lstStyle/>
          <a:p>
            <a:pPr marL="400050">
              <a:buFont typeface="Arial" panose="020B0604020202020204" pitchFamily="34" charset="0"/>
              <a:buChar char="•"/>
            </a:pPr>
            <a:r>
              <a:rPr lang="en-US" altLang="en-US" sz="2000" dirty="0">
                <a:latin typeface="Arial" panose="020B0604020202020204" pitchFamily="34" charset="0"/>
                <a:ea typeface="Arial" panose="020B0604020202020204" pitchFamily="34" charset="0"/>
                <a:cs typeface="Arial" panose="020B0604020202020204" pitchFamily="34" charset="0"/>
              </a:rPr>
              <a:t>A </a:t>
            </a:r>
            <a:r>
              <a:rPr lang="en-US" altLang="en-US" sz="2000" dirty="0" smtClean="0">
                <a:latin typeface="Arial" panose="020B0604020202020204" pitchFamily="34" charset="0"/>
                <a:ea typeface="Arial" panose="020B0604020202020204" pitchFamily="34" charset="0"/>
                <a:cs typeface="Arial" panose="020B0604020202020204" pitchFamily="34" charset="0"/>
              </a:rPr>
              <a:t>free virtual </a:t>
            </a:r>
            <a:r>
              <a:rPr lang="en-US" altLang="en-US" sz="2000" dirty="0">
                <a:latin typeface="Arial" panose="020B0604020202020204" pitchFamily="34" charset="0"/>
                <a:ea typeface="Arial" panose="020B0604020202020204" pitchFamily="34" charset="0"/>
                <a:cs typeface="Arial" panose="020B0604020202020204" pitchFamily="34" charset="0"/>
              </a:rPr>
              <a:t>program supporting faculty success with resources and programming </a:t>
            </a:r>
            <a:r>
              <a:rPr lang="en-US" altLang="en-US" sz="2000" b="1" dirty="0">
                <a:latin typeface="Arial" panose="020B0604020202020204" pitchFamily="34" charset="0"/>
                <a:ea typeface="Arial" panose="020B0604020202020204" pitchFamily="34" charset="0"/>
                <a:cs typeface="Arial" panose="020B0604020202020204" pitchFamily="34" charset="0"/>
              </a:rPr>
              <a:t>designed to increase productivity</a:t>
            </a:r>
            <a:r>
              <a:rPr lang="en-US" altLang="en-US" sz="2000" dirty="0">
                <a:latin typeface="Arial" panose="020B0604020202020204" pitchFamily="34" charset="0"/>
                <a:ea typeface="Arial" panose="020B0604020202020204" pitchFamily="34" charset="0"/>
                <a:cs typeface="Arial" panose="020B0604020202020204" pitchFamily="34" charset="0"/>
              </a:rPr>
              <a:t>, </a:t>
            </a:r>
            <a:r>
              <a:rPr lang="en-US" altLang="en-US" sz="2000" b="1" dirty="0">
                <a:latin typeface="Arial" panose="020B0604020202020204" pitchFamily="34" charset="0"/>
                <a:ea typeface="Arial" panose="020B0604020202020204" pitchFamily="34" charset="0"/>
                <a:cs typeface="Arial" panose="020B0604020202020204" pitchFamily="34" charset="0"/>
              </a:rPr>
              <a:t>facilitate professional networking</a:t>
            </a:r>
            <a:r>
              <a:rPr lang="en-US" altLang="en-US" sz="2000" dirty="0">
                <a:latin typeface="Arial" panose="020B0604020202020204" pitchFamily="34" charset="0"/>
                <a:ea typeface="Arial" panose="020B0604020202020204" pitchFamily="34" charset="0"/>
                <a:cs typeface="Arial" panose="020B0604020202020204" pitchFamily="34" charset="0"/>
              </a:rPr>
              <a:t>, and </a:t>
            </a:r>
            <a:r>
              <a:rPr lang="en-US" altLang="en-US" sz="2000" b="1" dirty="0">
                <a:latin typeface="Arial" panose="020B0604020202020204" pitchFamily="34" charset="0"/>
                <a:ea typeface="Arial" panose="020B0604020202020204" pitchFamily="34" charset="0"/>
                <a:cs typeface="Arial" panose="020B0604020202020204" pitchFamily="34" charset="0"/>
              </a:rPr>
              <a:t>promote work-life balance </a:t>
            </a:r>
          </a:p>
          <a:p>
            <a:pPr lvl="2"/>
            <a:r>
              <a:rPr lang="en-US" altLang="en-US" sz="1600" dirty="0">
                <a:latin typeface="Arial" panose="020B0604020202020204" pitchFamily="34" charset="0"/>
                <a:ea typeface="Arial" panose="020B0604020202020204" pitchFamily="34" charset="0"/>
                <a:cs typeface="Arial" panose="020B0604020202020204" pitchFamily="34" charset="0"/>
              </a:rPr>
              <a:t>Free membership for all faculty and TA’s</a:t>
            </a:r>
          </a:p>
          <a:p>
            <a:pPr lvl="2"/>
            <a:r>
              <a:rPr lang="en-US" altLang="en-US" sz="1600" dirty="0">
                <a:latin typeface="Arial" panose="020B0604020202020204" pitchFamily="34" charset="0"/>
                <a:ea typeface="Arial" panose="020B0604020202020204" pitchFamily="34" charset="0"/>
                <a:cs typeface="Arial" panose="020B0604020202020204" pitchFamily="34" charset="0"/>
              </a:rPr>
              <a:t>Weekly Monday Morning Mentor, Expert-led webinars, 14-day writing challenge, writing accountability partners, multi-week online courses</a:t>
            </a:r>
          </a:p>
          <a:p>
            <a:pPr>
              <a:buFont typeface="Arial" panose="020B0604020202020204" pitchFamily="34" charset="0"/>
              <a:buChar char="•"/>
            </a:pPr>
            <a:r>
              <a:rPr lang="en-US" altLang="en-US" sz="2000" b="1" dirty="0">
                <a:latin typeface="Arial" panose="020B0604020202020204" pitchFamily="34" charset="0"/>
                <a:ea typeface="Arial" panose="020B0604020202020204" pitchFamily="34" charset="0"/>
                <a:cs typeface="Arial" panose="020B0604020202020204" pitchFamily="34" charset="0"/>
              </a:rPr>
              <a:t>Faculty Success </a:t>
            </a:r>
            <a:r>
              <a:rPr lang="en-US" altLang="en-US" sz="2000" b="1" dirty="0" smtClean="0">
                <a:latin typeface="Arial" panose="020B0604020202020204" pitchFamily="34" charset="0"/>
                <a:ea typeface="Arial" panose="020B0604020202020204" pitchFamily="34" charset="0"/>
                <a:cs typeface="Arial" panose="020B0604020202020204" pitchFamily="34" charset="0"/>
              </a:rPr>
              <a:t>Program</a:t>
            </a:r>
            <a:endParaRPr lang="en-US" altLang="en-US" sz="2000" dirty="0">
              <a:latin typeface="Arial" panose="020B0604020202020204" pitchFamily="34" charset="0"/>
              <a:ea typeface="Arial" panose="020B0604020202020204" pitchFamily="34" charset="0"/>
              <a:cs typeface="Arial" panose="020B0604020202020204" pitchFamily="34" charset="0"/>
            </a:endParaRPr>
          </a:p>
          <a:p>
            <a:pPr lvl="2"/>
            <a:r>
              <a:rPr lang="en-US" altLang="en-US" sz="1600" dirty="0">
                <a:latin typeface="Arial" panose="020B0604020202020204" pitchFamily="34" charset="0"/>
                <a:ea typeface="Arial" panose="020B0604020202020204" pitchFamily="34" charset="0"/>
                <a:cs typeface="Arial" panose="020B0604020202020204" pitchFamily="34" charset="0"/>
              </a:rPr>
              <a:t>12-Week virtual </a:t>
            </a:r>
            <a:r>
              <a:rPr lang="en-US" altLang="en-US" sz="1600" dirty="0">
                <a:latin typeface="Arial" panose="020B0604020202020204" pitchFamily="34" charset="0"/>
                <a:ea typeface="Arial" panose="020B0604020202020204" pitchFamily="34" charset="0"/>
                <a:cs typeface="Arial" panose="020B0604020202020204" pitchFamily="34" charset="0"/>
              </a:rPr>
              <a:t>bootcamp</a:t>
            </a:r>
            <a:r>
              <a:rPr lang="en-US" altLang="en-US" sz="1600" dirty="0">
                <a:latin typeface="Arial" panose="020B0604020202020204" pitchFamily="34" charset="0"/>
                <a:ea typeface="Arial" panose="020B0604020202020204" pitchFamily="34" charset="0"/>
                <a:cs typeface="Arial" panose="020B0604020202020204" pitchFamily="34" charset="0"/>
              </a:rPr>
              <a:t> program designed to increase research productivity and enhance work-life balance using proven cognitive/behavioral strategies </a:t>
            </a:r>
            <a:r>
              <a:rPr lang="en-US" altLang="en-US" sz="1600" dirty="0" smtClean="0">
                <a:latin typeface="Arial" panose="020B0604020202020204" pitchFamily="34" charset="0"/>
                <a:ea typeface="Arial" panose="020B0604020202020204" pitchFamily="34" charset="0"/>
                <a:cs typeface="Arial" panose="020B0604020202020204" pitchFamily="34" charset="0"/>
              </a:rPr>
              <a:t>(45 </a:t>
            </a:r>
            <a:r>
              <a:rPr lang="en-US" altLang="en-US" sz="1600" dirty="0">
                <a:latin typeface="Arial" panose="020B0604020202020204" pitchFamily="34" charset="0"/>
                <a:ea typeface="Arial" panose="020B0604020202020204" pitchFamily="34" charset="0"/>
                <a:cs typeface="Arial" panose="020B0604020202020204" pitchFamily="34" charset="0"/>
              </a:rPr>
              <a:t>participants to date)</a:t>
            </a:r>
          </a:p>
          <a:p>
            <a:pPr lvl="2"/>
            <a:r>
              <a:rPr lang="en-US" altLang="en-US" sz="1600" u="sng" dirty="0">
                <a:latin typeface="Arial" panose="020B0604020202020204" pitchFamily="34" charset="0"/>
                <a:ea typeface="Arial" panose="020B0604020202020204" pitchFamily="34" charset="0"/>
                <a:cs typeface="Arial" panose="020B0604020202020204" pitchFamily="34" charset="0"/>
              </a:rPr>
              <a:t>for new tenure-track junior faculty and select mid-career tenured faculty (space available basis) CETL picks up the cost $4K per faculty</a:t>
            </a:r>
          </a:p>
          <a:p>
            <a:pPr lvl="2"/>
            <a:r>
              <a:rPr lang="en-US" altLang="en-US" sz="1600" dirty="0">
                <a:latin typeface="Arial" panose="020B0604020202020204" pitchFamily="34" charset="0"/>
                <a:ea typeface="Arial" panose="020B0604020202020204" pitchFamily="34" charset="0"/>
                <a:cs typeface="Arial" panose="020B0604020202020204" pitchFamily="34" charset="0"/>
              </a:rPr>
              <a:t>Requires </a:t>
            </a:r>
            <a:r>
              <a:rPr lang="en-US" altLang="en-US" sz="1600" u="sng" dirty="0">
                <a:latin typeface="Arial" panose="020B0604020202020204" pitchFamily="34" charset="0"/>
                <a:ea typeface="Arial" panose="020B0604020202020204" pitchFamily="34" charset="0"/>
                <a:cs typeface="Arial" panose="020B0604020202020204" pitchFamily="34" charset="0"/>
              </a:rPr>
              <a:t>5-6 hour per week time commitment</a:t>
            </a:r>
            <a:r>
              <a:rPr lang="en-US" altLang="en-US" sz="1600" dirty="0">
                <a:latin typeface="Arial" panose="020B0604020202020204" pitchFamily="34" charset="0"/>
                <a:ea typeface="Arial" panose="020B0604020202020204" pitchFamily="34" charset="0"/>
                <a:cs typeface="Arial" panose="020B0604020202020204" pitchFamily="34" charset="0"/>
              </a:rPr>
              <a:t> (comprised of 30 minutes of writing </a:t>
            </a:r>
            <a:r>
              <a:rPr lang="en-US" altLang="en-US" sz="1600" u="sng" dirty="0">
                <a:latin typeface="Arial" panose="020B0604020202020204" pitchFamily="34" charset="0"/>
                <a:ea typeface="Arial" panose="020B0604020202020204" pitchFamily="34" charset="0"/>
                <a:cs typeface="Arial" panose="020B0604020202020204" pitchFamily="34" charset="0"/>
              </a:rPr>
              <a:t>every day,  </a:t>
            </a:r>
            <a:r>
              <a:rPr lang="en-US" altLang="en-US" sz="1600" dirty="0">
                <a:latin typeface="Arial" panose="020B0604020202020204" pitchFamily="34" charset="0"/>
                <a:ea typeface="Arial" panose="020B0604020202020204" pitchFamily="34" charset="0"/>
                <a:cs typeface="Arial" panose="020B0604020202020204" pitchFamily="34" charset="0"/>
              </a:rPr>
              <a:t>40-60 minute </a:t>
            </a:r>
            <a:r>
              <a:rPr lang="en-US" altLang="en-US" sz="1600" u="sng" dirty="0">
                <a:latin typeface="Arial" panose="020B0604020202020204" pitchFamily="34" charset="0"/>
                <a:ea typeface="Arial" panose="020B0604020202020204" pitchFamily="34" charset="0"/>
                <a:cs typeface="Arial" panose="020B0604020202020204" pitchFamily="34" charset="0"/>
              </a:rPr>
              <a:t>weekly</a:t>
            </a:r>
            <a:r>
              <a:rPr lang="en-US" altLang="en-US" sz="1600" dirty="0">
                <a:latin typeface="Arial" panose="020B0604020202020204" pitchFamily="34" charset="0"/>
                <a:ea typeface="Arial" panose="020B0604020202020204" pitchFamily="34" charset="0"/>
                <a:cs typeface="Arial" panose="020B0604020202020204" pitchFamily="34" charset="0"/>
              </a:rPr>
              <a:t> training modules, 75 minute group support and accountability conference calls </a:t>
            </a:r>
            <a:r>
              <a:rPr lang="en-US" altLang="en-US" sz="1600" u="sng" dirty="0">
                <a:latin typeface="Arial" panose="020B0604020202020204" pitchFamily="34" charset="0"/>
                <a:ea typeface="Arial" panose="020B0604020202020204" pitchFamily="34" charset="0"/>
                <a:cs typeface="Arial" panose="020B0604020202020204" pitchFamily="34" charset="0"/>
              </a:rPr>
              <a:t>once per week</a:t>
            </a:r>
          </a:p>
          <a:p>
            <a:pPr lvl="2"/>
            <a:r>
              <a:rPr lang="en-US" altLang="en-US" sz="1600" dirty="0">
                <a:latin typeface="Arial" panose="020B0604020202020204" pitchFamily="34" charset="0"/>
                <a:ea typeface="Arial" panose="020B0604020202020204" pitchFamily="34" charset="0"/>
                <a:cs typeface="Arial" panose="020B0604020202020204" pitchFamily="34" charset="0"/>
              </a:rPr>
              <a:t>Optional 60 minute personal coaching session </a:t>
            </a:r>
            <a:endParaRPr lang="en-US" altLang="en-US" sz="1600" dirty="0" smtClean="0">
              <a:latin typeface="Arial" panose="020B0604020202020204" pitchFamily="34" charset="0"/>
              <a:ea typeface="Arial" panose="020B0604020202020204" pitchFamily="34" charset="0"/>
              <a:cs typeface="Arial" panose="020B0604020202020204" pitchFamily="34" charset="0"/>
            </a:endParaRPr>
          </a:p>
          <a:p>
            <a:pPr lvl="2"/>
            <a:r>
              <a:rPr lang="en-US" altLang="en-US" sz="1600" dirty="0" smtClean="0">
                <a:latin typeface="Arial" panose="020B0604020202020204" pitchFamily="34" charset="0"/>
                <a:ea typeface="Arial" panose="020B0604020202020204" pitchFamily="34" charset="0"/>
                <a:cs typeface="Arial" panose="020B0604020202020204" pitchFamily="34" charset="0"/>
              </a:rPr>
              <a:t>More information: </a:t>
            </a:r>
            <a:r>
              <a:rPr lang="en-US" altLang="en-US" sz="1600" dirty="0" smtClean="0">
                <a:latin typeface="Arial" panose="020B0604020202020204" pitchFamily="34" charset="0"/>
                <a:ea typeface="Arial" panose="020B0604020202020204" pitchFamily="34" charset="0"/>
                <a:cs typeface="Arial" panose="020B0604020202020204" pitchFamily="34" charset="0"/>
                <a:hlinkClick r:id="rId3"/>
              </a:rPr>
              <a:t>aynsley.diamond@uconn.edu</a:t>
            </a:r>
            <a:r>
              <a:rPr lang="en-US" altLang="en-US" sz="1600" dirty="0" smtClean="0">
                <a:latin typeface="Arial" panose="020B0604020202020204" pitchFamily="34" charset="0"/>
                <a:ea typeface="Arial" panose="020B0604020202020204" pitchFamily="34" charset="0"/>
                <a:cs typeface="Arial" panose="020B0604020202020204" pitchFamily="34" charset="0"/>
              </a:rPr>
              <a:t>  </a:t>
            </a:r>
            <a:endParaRPr lang="en-US" altLang="en-US" sz="1600" dirty="0">
              <a:latin typeface="Arial" panose="020B0604020202020204" pitchFamily="34" charset="0"/>
              <a:ea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06902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Faculty Success Program Testimonials</a:t>
            </a:r>
            <a:endParaRPr lang="en-US" sz="3200" dirty="0"/>
          </a:p>
        </p:txBody>
      </p:sp>
      <p:sp>
        <p:nvSpPr>
          <p:cNvPr id="8" name="Content Placeholder 7"/>
          <p:cNvSpPr>
            <a:spLocks noGrp="1"/>
          </p:cNvSpPr>
          <p:nvPr>
            <p:ph idx="1"/>
          </p:nvPr>
        </p:nvSpPr>
        <p:spPr>
          <a:xfrm>
            <a:off x="457200" y="1285275"/>
            <a:ext cx="8229600" cy="3625627"/>
          </a:xfrm>
        </p:spPr>
        <p:txBody>
          <a:bodyPr>
            <a:normAutofit fontScale="70000" lnSpcReduction="20000"/>
          </a:bodyPr>
          <a:lstStyle/>
          <a:p>
            <a:pPr marL="0" indent="0">
              <a:buNone/>
            </a:pPr>
            <a:r>
              <a:rPr lang="en-US" dirty="0"/>
              <a:t>•	“</a:t>
            </a:r>
            <a:r>
              <a:rPr lang="en-US" i="1" dirty="0"/>
              <a:t>The Faculty Success Program not only changed the course of my career, it has changed my life! I learned so many concrete skills including how to make a semester plan, how to make sure that my goals matched up with my calendar, how to establish a daily writing habit, and how to prioritize the one or two things that will </a:t>
            </a:r>
            <a:r>
              <a:rPr lang="en-US" i="1" dirty="0" smtClean="0"/>
              <a:t>advance my scholarship goals. I </a:t>
            </a:r>
            <a:r>
              <a:rPr lang="en-US" i="1" dirty="0"/>
              <a:t>also worked through several "emotional" blocks I had around writing - like my fear of success/failure and of putting my ideas out there to be judged. The best part is - the program teaches you to do all this while not sacrificing family or personal time. I found that I completed MORE work and simultaneously had MORE time for myself. I cannot speak highly enough about this program</a:t>
            </a:r>
            <a:r>
              <a:rPr lang="en-US" i="1" dirty="0" smtClean="0"/>
              <a:t>.”</a:t>
            </a:r>
          </a:p>
          <a:p>
            <a:pPr marL="0" indent="0">
              <a:buNone/>
            </a:pPr>
            <a:endParaRPr lang="en-US" i="1" dirty="0"/>
          </a:p>
          <a:p>
            <a:pPr marL="0" indent="0">
              <a:buNone/>
            </a:pPr>
            <a:r>
              <a:rPr lang="en-US" i="1" dirty="0"/>
              <a:t>•	“It is hard to overstate the impact that FSP has had on my work. I spent much of my first year in my job starting random projects but not finishing them, working on my writing only on non-teaching days, and really struggling with an acute sense of isolation as I transitioned from grad student to faculty. To be explicit, these conditions exacerbated pre-existing mental health issues and really culminated in a lost summer last year</a:t>
            </a:r>
            <a:r>
              <a:rPr lang="en-US" i="1" dirty="0" smtClean="0"/>
              <a:t>.”</a:t>
            </a:r>
          </a:p>
          <a:p>
            <a:pPr marL="0" indent="0">
              <a:buNone/>
            </a:pPr>
            <a:endParaRPr lang="en-US" i="1" dirty="0"/>
          </a:p>
          <a:p>
            <a:pPr marL="0" indent="0">
              <a:buNone/>
            </a:pPr>
            <a:r>
              <a:rPr lang="en-US" i="1" dirty="0"/>
              <a:t>•	“This program transformed the way I thought about writing. The program gave me tools to balance the pressures with publishing along with my teaching and service commitments. I recommend it to all assistant professors</a:t>
            </a:r>
            <a:r>
              <a:rPr lang="en-US" i="1" dirty="0" smtClean="0"/>
              <a:t>.”</a:t>
            </a:r>
          </a:p>
          <a:p>
            <a:pPr marL="0" indent="0">
              <a:buNone/>
            </a:pPr>
            <a:endParaRPr lang="en-US" i="1" dirty="0"/>
          </a:p>
          <a:p>
            <a:pPr marL="0" indent="0">
              <a:buNone/>
            </a:pPr>
            <a:r>
              <a:rPr lang="en-US" i="1" dirty="0"/>
              <a:t>•	“FSP was transformational for me. It allowed me to increase my productivity to the level that I was able to make tenure. Importantly, it helped me to align my time with my priorities and be intentional about the choices I make around projects, my time, and energy.”</a:t>
            </a:r>
          </a:p>
          <a:p>
            <a:pPr marL="0" indent="0">
              <a:buNone/>
            </a:pPr>
            <a:endParaRPr lang="en-US" dirty="0"/>
          </a:p>
        </p:txBody>
      </p:sp>
    </p:spTree>
    <p:extLst>
      <p:ext uri="{BB962C8B-B14F-4D97-AF65-F5344CB8AC3E}">
        <p14:creationId xmlns:p14="http://schemas.microsoft.com/office/powerpoint/2010/main" val="3314619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Questions?</a:t>
            </a:r>
            <a:endParaRPr lang="en-US" sz="3200" dirty="0"/>
          </a:p>
        </p:txBody>
      </p:sp>
      <p:sp>
        <p:nvSpPr>
          <p:cNvPr id="8" name="Content Placeholder 7"/>
          <p:cNvSpPr>
            <a:spLocks noGrp="1"/>
          </p:cNvSpPr>
          <p:nvPr>
            <p:ph idx="1"/>
          </p:nvPr>
        </p:nvSpPr>
        <p:spPr>
          <a:xfrm>
            <a:off x="457200" y="1285275"/>
            <a:ext cx="8229600" cy="3625627"/>
          </a:xfrm>
        </p:spPr>
        <p:txBody>
          <a:bodyPr>
            <a:normAutofit lnSpcReduction="10000"/>
          </a:bodyPr>
          <a:lstStyle/>
          <a:p>
            <a:pPr marL="0" indent="0">
              <a:buNone/>
            </a:pPr>
            <a:endParaRPr lang="en-US" dirty="0" smtClean="0">
              <a:hlinkClick r:id="rId3"/>
            </a:endParaRPr>
          </a:p>
          <a:p>
            <a:pPr marL="0" indent="0">
              <a:buNone/>
            </a:pPr>
            <a:endParaRPr lang="en-US" dirty="0">
              <a:hlinkClick r:id="rId3"/>
            </a:endParaRPr>
          </a:p>
          <a:p>
            <a:pPr marL="0" indent="0">
              <a:buNone/>
            </a:pPr>
            <a:endParaRPr lang="en-US" dirty="0" smtClean="0">
              <a:hlinkClick r:id="rId3"/>
            </a:endParaRPr>
          </a:p>
          <a:p>
            <a:pPr marL="0" indent="0">
              <a:buNone/>
            </a:pPr>
            <a:endParaRPr lang="en-US" dirty="0">
              <a:hlinkClick r:id="rId3"/>
            </a:endParaRPr>
          </a:p>
          <a:p>
            <a:pPr marL="0" indent="0" algn="ctr">
              <a:buNone/>
            </a:pPr>
            <a:r>
              <a:rPr lang="en-US" dirty="0" smtClean="0">
                <a:hlinkClick r:id="rId3"/>
              </a:rPr>
              <a:t>Visit the Keep Teaching Website </a:t>
            </a:r>
            <a:endParaRPr lang="en-US" dirty="0" smtClean="0"/>
          </a:p>
          <a:p>
            <a:pPr marL="0" indent="0">
              <a:buNone/>
            </a:pPr>
            <a:endParaRPr lang="en-US" dirty="0" smtClean="0">
              <a:hlinkClick r:id="rId4"/>
            </a:endParaRPr>
          </a:p>
          <a:p>
            <a:pPr marL="0" indent="0" algn="ctr">
              <a:buNone/>
            </a:pPr>
            <a:r>
              <a:rPr lang="en-US" dirty="0" smtClean="0">
                <a:hlinkClick r:id="rId4"/>
              </a:rPr>
              <a:t>Email: cetl@uconn.edu </a:t>
            </a:r>
            <a:r>
              <a:rPr lang="en-US" dirty="0" smtClean="0"/>
              <a:t>or </a:t>
            </a:r>
            <a:r>
              <a:rPr lang="en-US" dirty="0" smtClean="0">
                <a:hlinkClick r:id="rId4"/>
              </a:rPr>
              <a:t>edtech@uconn.edu</a:t>
            </a:r>
            <a:r>
              <a:rPr lang="en-US" dirty="0" smtClean="0"/>
              <a:t> </a:t>
            </a:r>
          </a:p>
          <a:p>
            <a:pPr marL="0" indent="0">
              <a:buNone/>
            </a:pPr>
            <a:endParaRPr lang="en-US" dirty="0"/>
          </a:p>
          <a:p>
            <a:pPr marL="0" indent="0" algn="ctr">
              <a:buNone/>
            </a:pPr>
            <a:r>
              <a:rPr lang="en-US" dirty="0" smtClean="0">
                <a:hlinkClick r:id="rId5"/>
              </a:rPr>
              <a:t>Schedule a 30 minute consultation</a:t>
            </a:r>
            <a:r>
              <a:rPr lang="en-US" dirty="0" smtClean="0"/>
              <a:t> </a:t>
            </a:r>
          </a:p>
          <a:p>
            <a:pPr marL="0" indent="0" algn="ctr">
              <a:buNone/>
            </a:pPr>
            <a:endParaRPr lang="en-US" dirty="0"/>
          </a:p>
          <a:p>
            <a:pPr marL="0" indent="0" algn="ctr">
              <a:buNone/>
            </a:pPr>
            <a:r>
              <a:rPr lang="en-US" dirty="0" smtClean="0">
                <a:hlinkClick r:id="rId6"/>
              </a:rPr>
              <a:t>peter.diplock@uconn.edu</a:t>
            </a:r>
            <a:r>
              <a:rPr lang="en-US" dirty="0" smtClean="0"/>
              <a:t>  </a:t>
            </a:r>
          </a:p>
        </p:txBody>
      </p:sp>
      <p:pic>
        <p:nvPicPr>
          <p:cNvPr id="3" name="Picture 2"/>
          <p:cNvPicPr>
            <a:picLocks noChangeAspect="1"/>
          </p:cNvPicPr>
          <p:nvPr/>
        </p:nvPicPr>
        <p:blipFill>
          <a:blip r:embed="rId7"/>
          <a:stretch>
            <a:fillRect/>
          </a:stretch>
        </p:blipFill>
        <p:spPr>
          <a:xfrm>
            <a:off x="3288681" y="1285275"/>
            <a:ext cx="2566638" cy="1127858"/>
          </a:xfrm>
          <a:prstGeom prst="rect">
            <a:avLst/>
          </a:prstGeom>
        </p:spPr>
      </p:pic>
    </p:spTree>
    <p:extLst>
      <p:ext uri="{BB962C8B-B14F-4D97-AF65-F5344CB8AC3E}">
        <p14:creationId xmlns:p14="http://schemas.microsoft.com/office/powerpoint/2010/main" val="491272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Teaching Modalities </a:t>
            </a:r>
            <a:endParaRPr lang="en-US" sz="3200" dirty="0"/>
          </a:p>
        </p:txBody>
      </p:sp>
      <p:sp>
        <p:nvSpPr>
          <p:cNvPr id="8" name="Content Placeholder 7"/>
          <p:cNvSpPr>
            <a:spLocks noGrp="1"/>
          </p:cNvSpPr>
          <p:nvPr>
            <p:ph idx="1"/>
          </p:nvPr>
        </p:nvSpPr>
        <p:spPr>
          <a:xfrm>
            <a:off x="457200" y="1285275"/>
            <a:ext cx="8229600" cy="3727789"/>
          </a:xfrm>
        </p:spPr>
        <p:txBody>
          <a:bodyPr>
            <a:normAutofit fontScale="47500" lnSpcReduction="20000"/>
          </a:bodyPr>
          <a:lstStyle/>
          <a:p>
            <a:pPr marL="0" indent="0">
              <a:buNone/>
            </a:pPr>
            <a:endParaRPr lang="en-US" dirty="0" smtClean="0"/>
          </a:p>
          <a:p>
            <a:pPr lvl="1">
              <a:buFont typeface="Arial" panose="020B0604020202020204" pitchFamily="34" charset="0"/>
              <a:buChar char="•"/>
            </a:pPr>
            <a:r>
              <a:rPr lang="en-US" sz="2500" b="1" dirty="0" smtClean="0"/>
              <a:t>Online</a:t>
            </a:r>
            <a:r>
              <a:rPr lang="en-US" sz="2500" dirty="0" smtClean="0"/>
              <a:t> </a:t>
            </a:r>
            <a:r>
              <a:rPr lang="en-US" sz="2500" dirty="0"/>
              <a:t>(WW</a:t>
            </a:r>
            <a:r>
              <a:rPr lang="en-US" sz="2500" dirty="0" smtClean="0"/>
              <a:t>)--These </a:t>
            </a:r>
            <a:r>
              <a:rPr lang="en-US" sz="2500" dirty="0"/>
              <a:t>classes never meet in person, nor are you expected to be available at any particular time for classroom instruction. Students will have access to class materials online using HuskyCT</a:t>
            </a:r>
            <a:r>
              <a:rPr lang="en-US" sz="2500" dirty="0" smtClean="0"/>
              <a:t>. Asynchronous but faculty are encouraged to includes synchronous opportunities (e.g. office hours)</a:t>
            </a:r>
            <a:endParaRPr lang="en-US" sz="2500" dirty="0"/>
          </a:p>
          <a:p>
            <a:pPr lvl="1">
              <a:buFont typeface="Arial" panose="020B0604020202020204" pitchFamily="34" charset="0"/>
              <a:buChar char="•"/>
            </a:pPr>
            <a:r>
              <a:rPr lang="en-US" sz="2500" b="1" dirty="0"/>
              <a:t>Distance Learning</a:t>
            </a:r>
            <a:r>
              <a:rPr lang="en-US" sz="2500" dirty="0"/>
              <a:t> (DL</a:t>
            </a:r>
            <a:r>
              <a:rPr lang="en-US" sz="2500" dirty="0" smtClean="0"/>
              <a:t>)--These </a:t>
            </a:r>
            <a:r>
              <a:rPr lang="en-US" sz="2500" dirty="0"/>
              <a:t>classes never meet in person, but you are expected to be available at the times for which the class is scheduled. Students will participate </a:t>
            </a:r>
            <a:r>
              <a:rPr lang="en-US" sz="2500" dirty="0" smtClean="0"/>
              <a:t>using </a:t>
            </a:r>
            <a:r>
              <a:rPr lang="en-US" sz="2500" dirty="0"/>
              <a:t>WebEx, Blackboard Collaborate, or Microsoft Teams.</a:t>
            </a:r>
          </a:p>
          <a:p>
            <a:pPr lvl="1">
              <a:buFont typeface="Arial" panose="020B0604020202020204" pitchFamily="34" charset="0"/>
              <a:buChar char="•"/>
            </a:pPr>
            <a:r>
              <a:rPr lang="en-US" sz="2500" b="1" dirty="0"/>
              <a:t>Hybrid/Blended (HB</a:t>
            </a:r>
            <a:r>
              <a:rPr lang="en-US" sz="2500" b="1" dirty="0" smtClean="0"/>
              <a:t>)--</a:t>
            </a:r>
            <a:r>
              <a:rPr lang="en-US" sz="2500" dirty="0" smtClean="0"/>
              <a:t>These </a:t>
            </a:r>
            <a:r>
              <a:rPr lang="en-US" sz="2500" dirty="0"/>
              <a:t>classes have both in-person and online components. Classes will not meet in-person for all scheduled meetings, but some in-person instruction will occur. At least 25% of mandatory instruction for the class will occur in person.</a:t>
            </a:r>
          </a:p>
          <a:p>
            <a:pPr lvl="1">
              <a:buFont typeface="Arial" panose="020B0604020202020204" pitchFamily="34" charset="0"/>
              <a:buChar char="•"/>
            </a:pPr>
            <a:r>
              <a:rPr lang="en-US" sz="2500" b="1" dirty="0"/>
              <a:t>Hybrid/Blended Reduced Seat Time (</a:t>
            </a:r>
            <a:r>
              <a:rPr lang="en-US" sz="2500" dirty="0" smtClean="0"/>
              <a:t>HR)--These </a:t>
            </a:r>
            <a:r>
              <a:rPr lang="en-US" sz="2500" dirty="0"/>
              <a:t>classes have both in-person and online components. Classes will not meet in-person for all scheduled meetings. Less than 25% of mandatory instruction </a:t>
            </a:r>
            <a:r>
              <a:rPr lang="en-US" sz="2500" dirty="0" smtClean="0"/>
              <a:t>will </a:t>
            </a:r>
            <a:r>
              <a:rPr lang="en-US" sz="2500" dirty="0"/>
              <a:t>occur in person.</a:t>
            </a:r>
          </a:p>
          <a:p>
            <a:pPr lvl="1">
              <a:buFont typeface="Arial" panose="020B0604020202020204" pitchFamily="34" charset="0"/>
              <a:buChar char="•"/>
            </a:pPr>
            <a:r>
              <a:rPr lang="en-US" sz="2500" b="1" dirty="0"/>
              <a:t>Split (</a:t>
            </a:r>
            <a:r>
              <a:rPr lang="en-US" sz="2500" dirty="0" smtClean="0"/>
              <a:t>SP)--These </a:t>
            </a:r>
            <a:r>
              <a:rPr lang="en-US" sz="2500" dirty="0"/>
              <a:t>classes will meet in person during all scheduled class times. However, students will alternate in person attendance as designated by the instructor.</a:t>
            </a:r>
          </a:p>
          <a:p>
            <a:pPr lvl="1">
              <a:buFont typeface="Arial" panose="020B0604020202020204" pitchFamily="34" charset="0"/>
              <a:buChar char="•"/>
            </a:pPr>
            <a:r>
              <a:rPr lang="en-US" sz="2500" b="1" dirty="0"/>
              <a:t>In-Person (P</a:t>
            </a:r>
            <a:r>
              <a:rPr lang="en-US" sz="2500" b="1" dirty="0" smtClean="0"/>
              <a:t>)</a:t>
            </a:r>
            <a:r>
              <a:rPr lang="en-US" sz="2500" dirty="0" smtClean="0"/>
              <a:t>-- These </a:t>
            </a:r>
            <a:r>
              <a:rPr lang="en-US" sz="2500" dirty="0"/>
              <a:t>classes will meet in person during all scheduled class times.</a:t>
            </a:r>
          </a:p>
          <a:p>
            <a:pPr lvl="1">
              <a:buFont typeface="Arial" panose="020B0604020202020204" pitchFamily="34" charset="0"/>
              <a:buChar char="•"/>
            </a:pPr>
            <a:r>
              <a:rPr lang="en-US" sz="2500" b="1" dirty="0" smtClean="0"/>
              <a:t>By </a:t>
            </a:r>
            <a:r>
              <a:rPr lang="en-US" sz="2500" b="1" dirty="0"/>
              <a:t>Arrangement (</a:t>
            </a:r>
            <a:r>
              <a:rPr lang="en-US" sz="2500" dirty="0" smtClean="0"/>
              <a:t>AR)--These </a:t>
            </a:r>
            <a:r>
              <a:rPr lang="en-US" sz="2500" dirty="0"/>
              <a:t>are meant for clinical placements, field placements, independent study, internships, and research hours. </a:t>
            </a:r>
            <a:endParaRPr lang="en-US" sz="2500" dirty="0" smtClean="0"/>
          </a:p>
          <a:p>
            <a:pPr lvl="1">
              <a:buFont typeface="Arial" panose="020B0604020202020204" pitchFamily="34" charset="0"/>
              <a:buChar char="•"/>
            </a:pPr>
            <a:r>
              <a:rPr lang="en-US" sz="2500" dirty="0" smtClean="0"/>
              <a:t>We are piloting a ‘tech-check’ program for faculty teaching remotely this semester, and for faculty teaching in person, you should familiarize yourself with the technology available in the </a:t>
            </a:r>
            <a:r>
              <a:rPr lang="en-US" sz="2500" dirty="0" smtClean="0">
                <a:hlinkClick r:id="rId4"/>
              </a:rPr>
              <a:t>classrooms</a:t>
            </a:r>
            <a:r>
              <a:rPr lang="en-US" sz="2500" dirty="0" smtClean="0"/>
              <a:t> (training is available)</a:t>
            </a:r>
          </a:p>
        </p:txBody>
      </p:sp>
    </p:spTree>
    <p:extLst>
      <p:ext uri="{BB962C8B-B14F-4D97-AF65-F5344CB8AC3E}">
        <p14:creationId xmlns:p14="http://schemas.microsoft.com/office/powerpoint/2010/main" val="2079467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Teaching</a:t>
            </a:r>
            <a:r>
              <a:rPr lang="en-US" sz="3200" dirty="0" smtClean="0"/>
              <a:t> @ UConn</a:t>
            </a:r>
            <a:endParaRPr lang="en-US" sz="3200" dirty="0"/>
          </a:p>
        </p:txBody>
      </p:sp>
      <p:sp>
        <p:nvSpPr>
          <p:cNvPr id="8" name="Content Placeholder 7"/>
          <p:cNvSpPr>
            <a:spLocks noGrp="1"/>
          </p:cNvSpPr>
          <p:nvPr>
            <p:ph idx="1"/>
          </p:nvPr>
        </p:nvSpPr>
        <p:spPr>
          <a:xfrm>
            <a:off x="457200" y="1285275"/>
            <a:ext cx="8229600" cy="3625627"/>
          </a:xfrm>
        </p:spPr>
        <p:txBody>
          <a:bodyPr>
            <a:normAutofit/>
          </a:bodyPr>
          <a:lstStyle/>
          <a:p>
            <a:pPr>
              <a:buFont typeface="Arial" panose="020B0604020202020204" pitchFamily="34" charset="0"/>
              <a:buChar char="•"/>
            </a:pPr>
            <a:r>
              <a:rPr lang="en-US" dirty="0">
                <a:hlinkClick r:id="rId3"/>
              </a:rPr>
              <a:t>Academic Calendar </a:t>
            </a:r>
            <a:endParaRPr lang="en-US" dirty="0"/>
          </a:p>
          <a:p>
            <a:pPr>
              <a:buFont typeface="Arial" panose="020B0604020202020204" pitchFamily="34" charset="0"/>
              <a:buChar char="•"/>
            </a:pPr>
            <a:r>
              <a:rPr lang="en-US" dirty="0" smtClean="0"/>
              <a:t>According </a:t>
            </a:r>
            <a:r>
              <a:rPr lang="en-US" dirty="0"/>
              <a:t>to Senate </a:t>
            </a:r>
            <a:r>
              <a:rPr lang="en-US" dirty="0" smtClean="0"/>
              <a:t>By-Laws, syllabi </a:t>
            </a:r>
            <a:r>
              <a:rPr lang="en-US" dirty="0"/>
              <a:t>must specify </a:t>
            </a:r>
            <a:r>
              <a:rPr lang="en-US" dirty="0" smtClean="0"/>
              <a:t>what </a:t>
            </a:r>
            <a:r>
              <a:rPr lang="en-US" dirty="0"/>
              <a:t>will be </a:t>
            </a:r>
            <a:r>
              <a:rPr lang="en-US" dirty="0" smtClean="0"/>
              <a:t>taught, </a:t>
            </a:r>
            <a:r>
              <a:rPr lang="en-US" dirty="0"/>
              <a:t>how it will be </a:t>
            </a:r>
            <a:r>
              <a:rPr lang="en-US" dirty="0" smtClean="0"/>
              <a:t>taught, </a:t>
            </a:r>
            <a:r>
              <a:rPr lang="en-US" dirty="0"/>
              <a:t>how learning will be </a:t>
            </a:r>
            <a:r>
              <a:rPr lang="en-US" dirty="0" smtClean="0"/>
              <a:t>assessed, and how </a:t>
            </a:r>
            <a:r>
              <a:rPr lang="en-US" dirty="0"/>
              <a:t>grades will be </a:t>
            </a:r>
            <a:r>
              <a:rPr lang="en-US" dirty="0" smtClean="0"/>
              <a:t>assigned.  Attendance </a:t>
            </a:r>
            <a:r>
              <a:rPr lang="en-US" dirty="0"/>
              <a:t>cannot be included as part of a course </a:t>
            </a:r>
            <a:r>
              <a:rPr lang="en-US" dirty="0" smtClean="0"/>
              <a:t>grade.</a:t>
            </a:r>
          </a:p>
          <a:p>
            <a:pPr>
              <a:buFont typeface="Arial" panose="020B0604020202020204" pitchFamily="34" charset="0"/>
              <a:buChar char="•"/>
            </a:pPr>
            <a:r>
              <a:rPr lang="en-US" dirty="0" smtClean="0"/>
              <a:t>In-class </a:t>
            </a:r>
            <a:r>
              <a:rPr lang="en-US" dirty="0"/>
              <a:t>assessments may not be given during the last week of </a:t>
            </a:r>
            <a:r>
              <a:rPr lang="en-US" dirty="0" smtClean="0"/>
              <a:t>classes</a:t>
            </a:r>
          </a:p>
          <a:p>
            <a:pPr>
              <a:buFont typeface="Arial" panose="020B0604020202020204" pitchFamily="34" charset="0"/>
              <a:buChar char="•"/>
            </a:pPr>
            <a:r>
              <a:rPr lang="en-US" dirty="0" smtClean="0"/>
              <a:t>Other </a:t>
            </a:r>
            <a:r>
              <a:rPr lang="en-US" dirty="0"/>
              <a:t>types of assessments, such as projects or performances, may be due during the last week of classes if stated on the syllabus at the beginning of the </a:t>
            </a:r>
            <a:r>
              <a:rPr lang="en-US" dirty="0" smtClean="0"/>
              <a:t>semester</a:t>
            </a:r>
          </a:p>
          <a:p>
            <a:pPr>
              <a:buFont typeface="Arial" panose="020B0604020202020204" pitchFamily="34" charset="0"/>
              <a:buChar char="•"/>
            </a:pPr>
            <a:r>
              <a:rPr lang="en-US" u="sng" dirty="0" smtClean="0"/>
              <a:t>Lockdown Browser with Respondus monitor</a:t>
            </a:r>
            <a:r>
              <a:rPr lang="en-US" dirty="0" smtClean="0"/>
              <a:t> is the primary tool used for remote proctoring of exams, and also the primary means through which faculty can </a:t>
            </a:r>
            <a:r>
              <a:rPr lang="en-US" u="sng" dirty="0" smtClean="0"/>
              <a:t>authenticate student identity</a:t>
            </a:r>
          </a:p>
        </p:txBody>
      </p:sp>
    </p:spTree>
    <p:extLst>
      <p:ext uri="{BB962C8B-B14F-4D97-AF65-F5344CB8AC3E}">
        <p14:creationId xmlns:p14="http://schemas.microsoft.com/office/powerpoint/2010/main" val="2976311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CETL Resources</a:t>
            </a:r>
            <a:endParaRPr lang="en-US" sz="3200" dirty="0"/>
          </a:p>
        </p:txBody>
      </p:sp>
      <p:sp>
        <p:nvSpPr>
          <p:cNvPr id="8" name="Content Placeholder 7"/>
          <p:cNvSpPr>
            <a:spLocks noGrp="1"/>
          </p:cNvSpPr>
          <p:nvPr>
            <p:ph idx="1"/>
          </p:nvPr>
        </p:nvSpPr>
        <p:spPr>
          <a:xfrm>
            <a:off x="457200" y="1285275"/>
            <a:ext cx="8229600" cy="3625627"/>
          </a:xfrm>
        </p:spPr>
        <p:txBody>
          <a:bodyPr>
            <a:normAutofit fontScale="70000" lnSpcReduction="20000"/>
          </a:bodyPr>
          <a:lstStyle/>
          <a:p>
            <a:pPr>
              <a:buFont typeface="Arial" panose="020B0604020202020204" pitchFamily="34" charset="0"/>
              <a:buChar char="•"/>
            </a:pPr>
            <a:r>
              <a:rPr lang="en-US" b="1" dirty="0" smtClean="0"/>
              <a:t>Syllabus</a:t>
            </a:r>
            <a:r>
              <a:rPr lang="en-US" dirty="0" smtClean="0"/>
              <a:t> </a:t>
            </a:r>
            <a:r>
              <a:rPr lang="en-US" dirty="0" smtClean="0">
                <a:hlinkClick r:id="rId3"/>
              </a:rPr>
              <a:t>resources</a:t>
            </a:r>
            <a:r>
              <a:rPr lang="en-US" dirty="0" smtClean="0"/>
              <a:t> and </a:t>
            </a:r>
            <a:r>
              <a:rPr lang="en-US" dirty="0" smtClean="0">
                <a:hlinkClick r:id="rId4"/>
              </a:rPr>
              <a:t>templates</a:t>
            </a:r>
            <a:endParaRPr lang="en-US" dirty="0"/>
          </a:p>
          <a:p>
            <a:pPr lvl="1">
              <a:buFont typeface="Arial" panose="020B0604020202020204" pitchFamily="34" charset="0"/>
              <a:buChar char="•"/>
            </a:pPr>
            <a:r>
              <a:rPr lang="en-US" dirty="0" smtClean="0"/>
              <a:t>Share </a:t>
            </a:r>
            <a:r>
              <a:rPr lang="en-US" dirty="0"/>
              <a:t>your syllabi with students </a:t>
            </a:r>
            <a:r>
              <a:rPr lang="en-US" dirty="0" smtClean="0"/>
              <a:t>as early as possible this </a:t>
            </a:r>
            <a:r>
              <a:rPr lang="en-US" dirty="0"/>
              <a:t>semester – ideally a week before the first day of class. In addition to posting syllabi in HuskyCT for course-enrolled students to view on the first day of classes, faculty are encouraged to send a copy by email to all enrolled students or alternatively upload their syllabus link here (</a:t>
            </a:r>
            <a:r>
              <a:rPr lang="en-US" dirty="0">
                <a:hlinkClick r:id="rId5"/>
              </a:rPr>
              <a:t>https://ecampus.uconn.edu/syllabuslink</a:t>
            </a:r>
            <a:r>
              <a:rPr lang="en-US" dirty="0" smtClean="0">
                <a:hlinkClick r:id="rId5"/>
              </a:rPr>
              <a:t>/</a:t>
            </a:r>
            <a:r>
              <a:rPr lang="en-US" dirty="0" smtClean="0"/>
              <a:t>) </a:t>
            </a:r>
          </a:p>
          <a:p>
            <a:pPr>
              <a:buFont typeface="Arial" panose="020B0604020202020204" pitchFamily="34" charset="0"/>
              <a:buChar char="•"/>
            </a:pPr>
            <a:r>
              <a:rPr lang="en-US" b="1" dirty="0" smtClean="0"/>
              <a:t>Assessment/Remote exam proctoring</a:t>
            </a:r>
            <a:endParaRPr lang="en-US" dirty="0"/>
          </a:p>
          <a:p>
            <a:pPr lvl="1">
              <a:buFont typeface="Arial" panose="020B0604020202020204" pitchFamily="34" charset="0"/>
              <a:buChar char="•"/>
            </a:pPr>
            <a:r>
              <a:rPr lang="en-US" dirty="0" smtClean="0"/>
              <a:t>In </a:t>
            </a:r>
            <a:r>
              <a:rPr lang="en-US" dirty="0"/>
              <a:t>many cases this semester, you will be administering exams and assessments remotely. The use of Lockdown Browser with Respondus monitor during online examinations may be a useful way to help promote academic integrity. If you plan to use </a:t>
            </a:r>
            <a:r>
              <a:rPr lang="en-US" dirty="0" smtClean="0"/>
              <a:t>this, </a:t>
            </a:r>
            <a:r>
              <a:rPr lang="en-US" dirty="0"/>
              <a:t>we recommend that you indicate this in your syllabus. This will allow students an opportunity to test the technology and identify any potential complications that may arise during the exam, e.g. technology, accommodations, or objections to accepting the Lockdown Browser’s terms of use agreement. Please work with your students who identify such complications during the practice or actual exam. Further guidance is available at </a:t>
            </a:r>
            <a:r>
              <a:rPr lang="en-US" u="sng" dirty="0">
                <a:hlinkClick r:id="rId6"/>
              </a:rPr>
              <a:t>https://ecampus.uconn.edu/keep-teaching-assessment</a:t>
            </a:r>
            <a:r>
              <a:rPr lang="en-US" u="sng" dirty="0" smtClean="0">
                <a:hlinkClick r:id="rId6"/>
              </a:rPr>
              <a:t>/</a:t>
            </a:r>
            <a:r>
              <a:rPr lang="en-US" dirty="0" smtClean="0"/>
              <a:t> </a:t>
            </a:r>
            <a:endParaRPr lang="en-US" dirty="0"/>
          </a:p>
          <a:p>
            <a:pPr marL="0" indent="0">
              <a:buNone/>
            </a:pPr>
            <a:r>
              <a:rPr lang="en-US" dirty="0"/>
              <a:t>•	</a:t>
            </a:r>
            <a:r>
              <a:rPr lang="en-US" b="1" dirty="0" smtClean="0"/>
              <a:t>Authentication</a:t>
            </a:r>
          </a:p>
          <a:p>
            <a:pPr lvl="1">
              <a:buFont typeface="Arial" panose="020B0604020202020204" pitchFamily="34" charset="0"/>
              <a:buChar char="•"/>
            </a:pPr>
            <a:r>
              <a:rPr lang="en-US" dirty="0" smtClean="0"/>
              <a:t>UConn </a:t>
            </a:r>
            <a:r>
              <a:rPr lang="en-US" dirty="0"/>
              <a:t>is required to verify the identity of students who participate in online courses and to establish that students who register in an online course are the same students who participate in and complete the course activities and assessments and receive academic credit. Your syllabus should include information for students on the methods you will use in your course for authentication. Please see this resource guide for more detail: </a:t>
            </a:r>
            <a:r>
              <a:rPr lang="en-US" dirty="0">
                <a:hlinkClick r:id="rId7"/>
              </a:rPr>
              <a:t>https://kb.ecampus.uconn.edu/2020/12/02/authentication-of-students</a:t>
            </a:r>
            <a:r>
              <a:rPr lang="en-US" dirty="0" smtClean="0">
                <a:hlinkClick r:id="rId7"/>
              </a:rPr>
              <a:t>/</a:t>
            </a:r>
            <a:endParaRPr lang="en-US" dirty="0"/>
          </a:p>
          <a:p>
            <a:pPr marL="457200" lvl="1"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252606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CETL Resources</a:t>
            </a:r>
            <a:endParaRPr lang="en-US" sz="3200" dirty="0"/>
          </a:p>
        </p:txBody>
      </p:sp>
      <p:sp>
        <p:nvSpPr>
          <p:cNvPr id="8" name="Content Placeholder 7"/>
          <p:cNvSpPr>
            <a:spLocks noGrp="1"/>
          </p:cNvSpPr>
          <p:nvPr>
            <p:ph idx="1"/>
          </p:nvPr>
        </p:nvSpPr>
        <p:spPr>
          <a:xfrm>
            <a:off x="457200" y="1285275"/>
            <a:ext cx="8229600" cy="3625627"/>
          </a:xfrm>
        </p:spPr>
        <p:txBody>
          <a:bodyPr>
            <a:normAutofit fontScale="85000" lnSpcReduction="20000"/>
          </a:bodyPr>
          <a:lstStyle/>
          <a:p>
            <a:pPr indent="-285750">
              <a:buFont typeface="Arial" panose="020B0604020202020204" pitchFamily="34" charset="0"/>
              <a:buChar char="•"/>
            </a:pPr>
            <a:r>
              <a:rPr lang="en-US" dirty="0" smtClean="0"/>
              <a:t>Pedagogical and educational technology training and workshops (&gt;10,000 participants in last 12 months), some examples include:</a:t>
            </a:r>
          </a:p>
          <a:p>
            <a:pPr lvl="1">
              <a:buFont typeface="Arial" panose="020B0604020202020204" pitchFamily="34" charset="0"/>
              <a:buChar char="•"/>
            </a:pPr>
            <a:r>
              <a:rPr lang="en-US" dirty="0" smtClean="0"/>
              <a:t>HuskyCT Basics – Intro and Overview</a:t>
            </a:r>
          </a:p>
          <a:p>
            <a:pPr lvl="1">
              <a:buFont typeface="Arial" panose="020B0604020202020204" pitchFamily="34" charset="0"/>
              <a:buChar char="•"/>
            </a:pPr>
            <a:r>
              <a:rPr lang="en-US" dirty="0" smtClean="0"/>
              <a:t>Developing and building online assessments</a:t>
            </a:r>
          </a:p>
          <a:p>
            <a:pPr lvl="1">
              <a:buFont typeface="Arial" panose="020B0604020202020204" pitchFamily="34" charset="0"/>
              <a:buChar char="•"/>
            </a:pPr>
            <a:r>
              <a:rPr lang="en-US" dirty="0" smtClean="0"/>
              <a:t>Inclusive pedagogy: equity minded teaching in distance learning courses</a:t>
            </a:r>
          </a:p>
          <a:p>
            <a:pPr lvl="1">
              <a:buFont typeface="Arial" panose="020B0604020202020204" pitchFamily="34" charset="0"/>
              <a:buChar char="•"/>
            </a:pPr>
            <a:r>
              <a:rPr lang="en-US" dirty="0" smtClean="0"/>
              <a:t>Creating meaningful engagement in online/DL courses</a:t>
            </a:r>
          </a:p>
          <a:p>
            <a:pPr indent="-285750">
              <a:buFont typeface="Arial" panose="020B0604020202020204" pitchFamily="34" charset="0"/>
              <a:buChar char="•"/>
            </a:pPr>
            <a:r>
              <a:rPr lang="en-US" dirty="0" smtClean="0">
                <a:hlinkClick r:id="rId3"/>
              </a:rPr>
              <a:t>Nexus</a:t>
            </a:r>
            <a:r>
              <a:rPr lang="en-US" dirty="0" smtClean="0"/>
              <a:t> (student success dashboard) </a:t>
            </a:r>
          </a:p>
          <a:p>
            <a:pPr lvl="1">
              <a:buFont typeface="Arial" panose="020B0604020202020204" pitchFamily="34" charset="0"/>
              <a:buChar char="•"/>
            </a:pPr>
            <a:r>
              <a:rPr lang="en-US" dirty="0" smtClean="0"/>
              <a:t>Study Groups app</a:t>
            </a:r>
          </a:p>
          <a:p>
            <a:pPr lvl="1">
              <a:buFont typeface="Arial" panose="020B0604020202020204" pitchFamily="34" charset="0"/>
              <a:buChar char="•"/>
            </a:pPr>
            <a:r>
              <a:rPr lang="en-US" dirty="0" smtClean="0"/>
              <a:t>Classroom reservation app</a:t>
            </a:r>
          </a:p>
          <a:p>
            <a:pPr lvl="1">
              <a:buFont typeface="Arial" panose="020B0604020202020204" pitchFamily="34" charset="0"/>
              <a:buChar char="•"/>
            </a:pPr>
            <a:r>
              <a:rPr lang="en-US" dirty="0" smtClean="0"/>
              <a:t>Academic advising</a:t>
            </a:r>
          </a:p>
          <a:p>
            <a:pPr indent="-285750">
              <a:buFont typeface="Arial" panose="020B0604020202020204" pitchFamily="34" charset="0"/>
              <a:buChar char="•"/>
            </a:pPr>
            <a:r>
              <a:rPr lang="en-US" dirty="0" smtClean="0"/>
              <a:t>Office of Service Learning</a:t>
            </a:r>
          </a:p>
          <a:p>
            <a:pPr indent="-285750">
              <a:buFont typeface="Arial" panose="020B0604020202020204" pitchFamily="34" charset="0"/>
              <a:buChar char="•"/>
            </a:pPr>
            <a:r>
              <a:rPr lang="en-US" dirty="0" smtClean="0"/>
              <a:t>Early College Experience and Pre-College Summer Programs</a:t>
            </a:r>
          </a:p>
          <a:p>
            <a:pPr indent="-285750">
              <a:buFont typeface="Arial" panose="020B0604020202020204" pitchFamily="34" charset="0"/>
              <a:buChar char="•"/>
            </a:pPr>
            <a:r>
              <a:rPr lang="en-US" dirty="0" smtClean="0"/>
              <a:t>UConn Online and eCampus</a:t>
            </a:r>
          </a:p>
          <a:p>
            <a:pPr indent="-285750">
              <a:buFont typeface="Arial" panose="020B0604020202020204" pitchFamily="34" charset="0"/>
              <a:buChar char="•"/>
            </a:pPr>
            <a:r>
              <a:rPr lang="en-US" dirty="0" smtClean="0"/>
              <a:t>Office of Summer and Winter programs</a:t>
            </a:r>
          </a:p>
          <a:p>
            <a:pPr indent="-285750">
              <a:buFont typeface="Arial" panose="020B0604020202020204" pitchFamily="34" charset="0"/>
              <a:buChar char="•"/>
            </a:pPr>
            <a:r>
              <a:rPr lang="en-US" dirty="0" smtClean="0"/>
              <a:t>Q Center, Writing Center</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87647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Building Foundations for Teaching Success</a:t>
            </a:r>
            <a:endParaRPr lang="en-US" sz="3200" dirty="0"/>
          </a:p>
        </p:txBody>
      </p:sp>
      <p:sp>
        <p:nvSpPr>
          <p:cNvPr id="8" name="Content Placeholder 7"/>
          <p:cNvSpPr>
            <a:spLocks noGrp="1"/>
          </p:cNvSpPr>
          <p:nvPr>
            <p:ph idx="1"/>
          </p:nvPr>
        </p:nvSpPr>
        <p:spPr>
          <a:xfrm>
            <a:off x="457200" y="1325031"/>
            <a:ext cx="8229600" cy="3625627"/>
          </a:xfrm>
        </p:spPr>
        <p:txBody>
          <a:bodyPr>
            <a:normAutofit/>
          </a:bodyPr>
          <a:lstStyle/>
          <a:p>
            <a:pPr marL="457200" lvl="0">
              <a:spcBef>
                <a:spcPts val="800"/>
              </a:spcBef>
              <a:buSzPts val="1800"/>
            </a:pPr>
            <a:r>
              <a:rPr lang="en-US" dirty="0"/>
              <a:t>Students don’t care what you know until they know that you care</a:t>
            </a:r>
          </a:p>
          <a:p>
            <a:pPr marL="457200" lvl="0">
              <a:spcBef>
                <a:spcPts val="0"/>
              </a:spcBef>
              <a:buSzPts val="1800"/>
            </a:pPr>
            <a:r>
              <a:rPr lang="en-US" dirty="0"/>
              <a:t>Use a variety of  instructional methods (e.g. lecture, Q&amp;A-polling, small group discussion, </a:t>
            </a:r>
            <a:r>
              <a:rPr lang="en-US" dirty="0" smtClean="0"/>
              <a:t>ppt</a:t>
            </a:r>
            <a:r>
              <a:rPr lang="en-US" dirty="0" smtClean="0"/>
              <a:t> presentations, </a:t>
            </a:r>
            <a:r>
              <a:rPr lang="en-US" dirty="0"/>
              <a:t>case analysis, short videos) and formative </a:t>
            </a:r>
            <a:r>
              <a:rPr lang="en-US" dirty="0" smtClean="0"/>
              <a:t>assessments of learning </a:t>
            </a:r>
            <a:r>
              <a:rPr lang="en-US" dirty="0"/>
              <a:t>(e.g. minute papers, concept maps) </a:t>
            </a:r>
          </a:p>
          <a:p>
            <a:pPr marL="457200" lvl="0">
              <a:spcBef>
                <a:spcPts val="0"/>
              </a:spcBef>
              <a:buSzPts val="1800"/>
            </a:pPr>
            <a:r>
              <a:rPr lang="en-US" dirty="0"/>
              <a:t>Embrace active </a:t>
            </a:r>
            <a:r>
              <a:rPr lang="en-US" dirty="0" smtClean="0"/>
              <a:t>learning and encourage active listening (A</a:t>
            </a:r>
            <a:r>
              <a:rPr lang="en-US" baseline="30000" dirty="0" smtClean="0"/>
              <a:t>2</a:t>
            </a:r>
            <a:r>
              <a:rPr lang="en-US" dirty="0" smtClean="0"/>
              <a:t>)</a:t>
            </a:r>
            <a:endParaRPr lang="en-US" dirty="0"/>
          </a:p>
          <a:p>
            <a:pPr marL="457200" lvl="0">
              <a:spcBef>
                <a:spcPts val="0"/>
              </a:spcBef>
              <a:buSzPts val="1800"/>
            </a:pPr>
            <a:r>
              <a:rPr lang="en-US" dirty="0"/>
              <a:t>Embrace equity minded and inclusive teaching </a:t>
            </a:r>
            <a:r>
              <a:rPr lang="en-US" dirty="0" smtClean="0"/>
              <a:t>strategies</a:t>
            </a:r>
            <a:endParaRPr lang="en-US" dirty="0"/>
          </a:p>
          <a:p>
            <a:pPr marL="457200" lvl="0">
              <a:spcBef>
                <a:spcPts val="0"/>
              </a:spcBef>
              <a:buSzPts val="1800"/>
            </a:pPr>
            <a:r>
              <a:rPr lang="en-US" dirty="0"/>
              <a:t>Provide timely and constructive feedback to students</a:t>
            </a:r>
          </a:p>
          <a:p>
            <a:pPr marL="457200" lvl="0">
              <a:spcBef>
                <a:spcPts val="0"/>
              </a:spcBef>
              <a:buSzPts val="1800"/>
            </a:pPr>
            <a:r>
              <a:rPr lang="en-US" dirty="0" smtClean="0"/>
              <a:t>Design </a:t>
            </a:r>
            <a:r>
              <a:rPr lang="en-US" dirty="0"/>
              <a:t>the course learning experience in a manner that optimizes asynchronous and synchronous </a:t>
            </a:r>
            <a:r>
              <a:rPr lang="en-US" dirty="0" smtClean="0"/>
              <a:t>learning</a:t>
            </a:r>
          </a:p>
          <a:p>
            <a:pPr marL="457200">
              <a:spcBef>
                <a:spcPts val="0"/>
              </a:spcBef>
              <a:buSzPts val="1800"/>
            </a:pPr>
            <a:r>
              <a:rPr lang="en-US" dirty="0"/>
              <a:t>Communicate high expectations through a clear course </a:t>
            </a:r>
            <a:r>
              <a:rPr lang="en-US" dirty="0" smtClean="0"/>
              <a:t>structure and effective </a:t>
            </a:r>
            <a:r>
              <a:rPr lang="en-US" dirty="0"/>
              <a:t>time management practices</a:t>
            </a:r>
          </a:p>
          <a:p>
            <a:pPr marL="114300" lvl="0" indent="0">
              <a:spcBef>
                <a:spcPts val="0"/>
              </a:spcBef>
              <a:buSzPts val="1800"/>
              <a:buNone/>
            </a:pPr>
            <a:endParaRPr lang="en-US" dirty="0"/>
          </a:p>
          <a:p>
            <a:pPr marL="0" indent="0">
              <a:buNone/>
            </a:pPr>
            <a:endParaRPr lang="en-US" dirty="0"/>
          </a:p>
        </p:txBody>
      </p:sp>
      <p:pic>
        <p:nvPicPr>
          <p:cNvPr id="5" name="Picture 4"/>
          <p:cNvPicPr>
            <a:picLocks noChangeAspect="1"/>
          </p:cNvPicPr>
          <p:nvPr/>
        </p:nvPicPr>
        <p:blipFill>
          <a:blip r:embed="rId3"/>
          <a:stretch>
            <a:fillRect/>
          </a:stretch>
        </p:blipFill>
        <p:spPr>
          <a:xfrm>
            <a:off x="6964988" y="4185976"/>
            <a:ext cx="2179012" cy="957523"/>
          </a:xfrm>
          <a:prstGeom prst="rect">
            <a:avLst/>
          </a:prstGeom>
        </p:spPr>
      </p:pic>
    </p:spTree>
    <p:extLst>
      <p:ext uri="{BB962C8B-B14F-4D97-AF65-F5344CB8AC3E}">
        <p14:creationId xmlns:p14="http://schemas.microsoft.com/office/powerpoint/2010/main" val="2070724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Building Foundations for Teaching Success</a:t>
            </a:r>
            <a:endParaRPr lang="en-US" sz="3200" dirty="0"/>
          </a:p>
        </p:txBody>
      </p:sp>
      <p:sp>
        <p:nvSpPr>
          <p:cNvPr id="8" name="Content Placeholder 7"/>
          <p:cNvSpPr>
            <a:spLocks noGrp="1"/>
          </p:cNvSpPr>
          <p:nvPr>
            <p:ph idx="1"/>
          </p:nvPr>
        </p:nvSpPr>
        <p:spPr>
          <a:xfrm>
            <a:off x="457200" y="1437489"/>
            <a:ext cx="8229600" cy="3625627"/>
          </a:xfrm>
        </p:spPr>
        <p:txBody>
          <a:bodyPr>
            <a:normAutofit/>
          </a:bodyPr>
          <a:lstStyle/>
          <a:p>
            <a:pPr marL="457200" lvl="0">
              <a:lnSpc>
                <a:spcPct val="90000"/>
              </a:lnSpc>
              <a:spcBef>
                <a:spcPts val="800"/>
              </a:spcBef>
              <a:buSzPts val="1800"/>
            </a:pPr>
            <a:r>
              <a:rPr lang="en-US" dirty="0">
                <a:solidFill>
                  <a:srgbClr val="000000"/>
                </a:solidFill>
              </a:rPr>
              <a:t>Every structural decision in a course should emanate from explicitly stated </a:t>
            </a:r>
            <a:r>
              <a:rPr lang="en-US" b="1" dirty="0">
                <a:solidFill>
                  <a:srgbClr val="000000"/>
                </a:solidFill>
              </a:rPr>
              <a:t>course learning objectives</a:t>
            </a:r>
          </a:p>
          <a:p>
            <a:pPr marL="457200" lvl="0">
              <a:lnSpc>
                <a:spcPct val="90000"/>
              </a:lnSpc>
              <a:spcBef>
                <a:spcPts val="0"/>
              </a:spcBef>
              <a:buSzPts val="1800"/>
            </a:pPr>
            <a:r>
              <a:rPr lang="en-US" b="1" dirty="0">
                <a:solidFill>
                  <a:srgbClr val="000000"/>
                </a:solidFill>
              </a:rPr>
              <a:t>Authentic assessments </a:t>
            </a:r>
            <a:r>
              <a:rPr lang="en-US" dirty="0">
                <a:solidFill>
                  <a:srgbClr val="000000"/>
                </a:solidFill>
              </a:rPr>
              <a:t>of student learning should be </a:t>
            </a:r>
            <a:r>
              <a:rPr lang="en-US" b="1" dirty="0">
                <a:solidFill>
                  <a:srgbClr val="000000"/>
                </a:solidFill>
              </a:rPr>
              <a:t>aligned with learning objectives</a:t>
            </a:r>
            <a:r>
              <a:rPr lang="en-US" dirty="0">
                <a:solidFill>
                  <a:srgbClr val="000000"/>
                </a:solidFill>
              </a:rPr>
              <a:t> and </a:t>
            </a:r>
            <a:r>
              <a:rPr lang="en-US" b="1" dirty="0">
                <a:solidFill>
                  <a:srgbClr val="000000"/>
                </a:solidFill>
              </a:rPr>
              <a:t>grading criteria should be clear</a:t>
            </a:r>
            <a:r>
              <a:rPr lang="en-US" dirty="0">
                <a:solidFill>
                  <a:srgbClr val="000000"/>
                </a:solidFill>
              </a:rPr>
              <a:t> (e.g. rubrics) and </a:t>
            </a:r>
            <a:r>
              <a:rPr lang="en-US" b="1" dirty="0">
                <a:solidFill>
                  <a:srgbClr val="000000"/>
                </a:solidFill>
              </a:rPr>
              <a:t>well understood</a:t>
            </a:r>
            <a:r>
              <a:rPr lang="en-US" dirty="0">
                <a:solidFill>
                  <a:srgbClr val="000000"/>
                </a:solidFill>
              </a:rPr>
              <a:t> (e.g. syllabus and discussed in the first class session)</a:t>
            </a:r>
            <a:endParaRPr lang="en-US" dirty="0"/>
          </a:p>
          <a:p>
            <a:pPr marL="457200" lvl="0">
              <a:lnSpc>
                <a:spcPct val="90000"/>
              </a:lnSpc>
              <a:spcBef>
                <a:spcPts val="0"/>
              </a:spcBef>
              <a:buSzPts val="1800"/>
            </a:pPr>
            <a:r>
              <a:rPr lang="en-US" dirty="0"/>
              <a:t>Take advantage of different types of </a:t>
            </a:r>
            <a:r>
              <a:rPr lang="en-US" dirty="0" smtClean="0"/>
              <a:t>learning. Be intentional in how you plan to promote: </a:t>
            </a:r>
          </a:p>
          <a:p>
            <a:pPr marL="857250" lvl="1">
              <a:lnSpc>
                <a:spcPct val="90000"/>
              </a:lnSpc>
              <a:spcBef>
                <a:spcPts val="0"/>
              </a:spcBef>
              <a:buSzPts val="1800"/>
            </a:pPr>
            <a:r>
              <a:rPr lang="en-US" b="1" dirty="0" smtClean="0"/>
              <a:t>faculty </a:t>
            </a:r>
            <a:r>
              <a:rPr lang="en-US" b="1" dirty="0"/>
              <a:t>to student </a:t>
            </a:r>
            <a:r>
              <a:rPr lang="en-US" b="1" dirty="0" smtClean="0"/>
              <a:t>interactions </a:t>
            </a:r>
          </a:p>
          <a:p>
            <a:pPr marL="857250" lvl="1">
              <a:lnSpc>
                <a:spcPct val="90000"/>
              </a:lnSpc>
              <a:spcBef>
                <a:spcPts val="0"/>
              </a:spcBef>
              <a:buSzPts val="1800"/>
            </a:pPr>
            <a:r>
              <a:rPr lang="en-US" b="1" dirty="0" smtClean="0"/>
              <a:t>student </a:t>
            </a:r>
            <a:r>
              <a:rPr lang="en-US" b="1" dirty="0"/>
              <a:t>to student </a:t>
            </a:r>
            <a:r>
              <a:rPr lang="en-US" b="1" dirty="0" smtClean="0"/>
              <a:t>interactions </a:t>
            </a:r>
          </a:p>
          <a:p>
            <a:pPr marL="857250" lvl="1">
              <a:lnSpc>
                <a:spcPct val="90000"/>
              </a:lnSpc>
              <a:spcBef>
                <a:spcPts val="0"/>
              </a:spcBef>
              <a:buSzPts val="1800"/>
            </a:pPr>
            <a:r>
              <a:rPr lang="en-US" b="1" dirty="0" smtClean="0"/>
              <a:t>student </a:t>
            </a:r>
            <a:r>
              <a:rPr lang="en-US" b="1" dirty="0"/>
              <a:t>to content interactions</a:t>
            </a:r>
          </a:p>
          <a:p>
            <a:pPr marL="457200" lvl="0">
              <a:lnSpc>
                <a:spcPct val="90000"/>
              </a:lnSpc>
              <a:spcBef>
                <a:spcPts val="0"/>
              </a:spcBef>
              <a:buSzPts val="1800"/>
              <a:buFont typeface="Calibri"/>
              <a:buChar char="•"/>
            </a:pPr>
            <a:r>
              <a:rPr lang="en-US" dirty="0"/>
              <a:t>Decisions about ‘</a:t>
            </a:r>
            <a:r>
              <a:rPr lang="en-US" b="1" dirty="0"/>
              <a:t>time on task</a:t>
            </a:r>
            <a:r>
              <a:rPr lang="en-US" dirty="0"/>
              <a:t>’ need to be made in relation to asynchronous and synchronous activities, and assumptions about </a:t>
            </a:r>
            <a:r>
              <a:rPr lang="en-US" b="1" dirty="0"/>
              <a:t>student motivation </a:t>
            </a:r>
            <a:r>
              <a:rPr lang="en-US" dirty="0"/>
              <a:t>to engage need to be realistic </a:t>
            </a:r>
            <a:endParaRPr lang="en-US" sz="1400" dirty="0"/>
          </a:p>
          <a:p>
            <a:pPr marL="0" indent="0">
              <a:buNone/>
            </a:pPr>
            <a:endParaRPr lang="en-US" dirty="0"/>
          </a:p>
        </p:txBody>
      </p:sp>
    </p:spTree>
    <p:extLst>
      <p:ext uri="{BB962C8B-B14F-4D97-AF65-F5344CB8AC3E}">
        <p14:creationId xmlns:p14="http://schemas.microsoft.com/office/powerpoint/2010/main" val="2949200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Decisions</a:t>
            </a:r>
            <a:r>
              <a:rPr lang="en-US" sz="3200" dirty="0" smtClean="0"/>
              <a:t> about time on task</a:t>
            </a:r>
            <a:endParaRPr lang="en-US" sz="3200" dirty="0"/>
          </a:p>
        </p:txBody>
      </p:sp>
      <p:sp>
        <p:nvSpPr>
          <p:cNvPr id="8" name="Content Placeholder 7"/>
          <p:cNvSpPr>
            <a:spLocks noGrp="1"/>
          </p:cNvSpPr>
          <p:nvPr>
            <p:ph idx="1"/>
          </p:nvPr>
        </p:nvSpPr>
        <p:spPr>
          <a:xfrm>
            <a:off x="457200" y="1417611"/>
            <a:ext cx="8229600" cy="3625627"/>
          </a:xfrm>
        </p:spPr>
        <p:txBody>
          <a:bodyPr>
            <a:normAutofit/>
          </a:bodyPr>
          <a:lstStyle/>
          <a:p>
            <a:pPr marL="457200" lvl="0" indent="0">
              <a:lnSpc>
                <a:spcPct val="90000"/>
              </a:lnSpc>
              <a:spcBef>
                <a:spcPts val="800"/>
              </a:spcBef>
              <a:buNone/>
            </a:pPr>
            <a:r>
              <a:rPr lang="en-US" sz="2000" b="1" dirty="0" smtClean="0"/>
              <a:t>Asynchronous </a:t>
            </a:r>
            <a:r>
              <a:rPr lang="en-US" sz="2000" b="1" dirty="0"/>
              <a:t>time on task</a:t>
            </a:r>
          </a:p>
          <a:p>
            <a:pPr marL="914400" lvl="1" indent="-374650">
              <a:lnSpc>
                <a:spcPct val="90000"/>
              </a:lnSpc>
              <a:spcBef>
                <a:spcPts val="800"/>
              </a:spcBef>
              <a:buSzPts val="2300"/>
              <a:buFont typeface="Calibri"/>
              <a:buChar char="○"/>
            </a:pPr>
            <a:r>
              <a:rPr lang="en-US" sz="1600" dirty="0"/>
              <a:t>How much time do i expect students to spend outside of class engaged in asynchronous activity (course reading---e.g. 40-50 pages per session, watching/reviewing (pre)recorded lecture or video content, </a:t>
            </a:r>
            <a:r>
              <a:rPr lang="en-US" sz="1600" dirty="0" smtClean="0"/>
              <a:t>written </a:t>
            </a:r>
            <a:r>
              <a:rPr lang="en-US" sz="1600" dirty="0"/>
              <a:t>assignments and assessments, discussion board posts, developing presentations, group work, etc.)?</a:t>
            </a:r>
          </a:p>
          <a:p>
            <a:pPr marL="457200" lvl="0" indent="0">
              <a:lnSpc>
                <a:spcPct val="90000"/>
              </a:lnSpc>
              <a:spcBef>
                <a:spcPts val="800"/>
              </a:spcBef>
              <a:buNone/>
            </a:pPr>
            <a:r>
              <a:rPr lang="en-US" sz="2000" b="1" dirty="0"/>
              <a:t>Synchronous time on task</a:t>
            </a:r>
          </a:p>
          <a:p>
            <a:pPr marL="914400" lvl="1" indent="-374650">
              <a:lnSpc>
                <a:spcPct val="90000"/>
              </a:lnSpc>
              <a:spcBef>
                <a:spcPts val="800"/>
              </a:spcBef>
              <a:buSzPts val="2300"/>
              <a:buChar char="○"/>
            </a:pPr>
            <a:r>
              <a:rPr lang="en-US" sz="1600" dirty="0"/>
              <a:t>What are my expectations for students during live synchronous class meetings? What are my expectations for their level of preparedness? What connections do I want them to be able to make? What questions do I anticipate they will ask? How should I structure student to student interactions in </a:t>
            </a:r>
            <a:r>
              <a:rPr lang="en-US" sz="1600" dirty="0" smtClean="0"/>
              <a:t>Webex</a:t>
            </a:r>
            <a:r>
              <a:rPr lang="en-US" sz="1600" dirty="0" smtClean="0"/>
              <a:t>* breakout rooms and </a:t>
            </a:r>
            <a:r>
              <a:rPr lang="en-US" sz="1600" dirty="0"/>
              <a:t>student to faculty interactions in the main zoom room?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1637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Increasing Student Motivation</a:t>
            </a:r>
            <a:endParaRPr lang="en-US" sz="3200" dirty="0"/>
          </a:p>
        </p:txBody>
      </p:sp>
      <p:sp>
        <p:nvSpPr>
          <p:cNvPr id="8" name="Content Placeholder 7"/>
          <p:cNvSpPr>
            <a:spLocks noGrp="1"/>
          </p:cNvSpPr>
          <p:nvPr>
            <p:ph idx="1"/>
          </p:nvPr>
        </p:nvSpPr>
        <p:spPr>
          <a:xfrm>
            <a:off x="457200" y="1292087"/>
            <a:ext cx="8229600" cy="3751151"/>
          </a:xfrm>
        </p:spPr>
        <p:txBody>
          <a:bodyPr>
            <a:normAutofit fontScale="92500" lnSpcReduction="10000"/>
          </a:bodyPr>
          <a:lstStyle/>
          <a:p>
            <a:pPr marL="0" lvl="0" indent="0">
              <a:lnSpc>
                <a:spcPct val="90000"/>
              </a:lnSpc>
              <a:spcBef>
                <a:spcPts val="800"/>
              </a:spcBef>
              <a:buNone/>
            </a:pPr>
            <a:r>
              <a:rPr lang="en-US" b="1" dirty="0"/>
              <a:t>Asynchronous considerations</a:t>
            </a:r>
          </a:p>
          <a:p>
            <a:pPr marL="457200" lvl="0" indent="-292100">
              <a:lnSpc>
                <a:spcPct val="90000"/>
              </a:lnSpc>
              <a:spcBef>
                <a:spcPts val="800"/>
              </a:spcBef>
              <a:buSzPts val="1000"/>
              <a:buChar char="●"/>
            </a:pPr>
            <a:r>
              <a:rPr lang="en-US" dirty="0"/>
              <a:t>Provide clear framing instructions for videos </a:t>
            </a:r>
          </a:p>
          <a:p>
            <a:pPr marL="457200" lvl="0" indent="-292100">
              <a:lnSpc>
                <a:spcPct val="90000"/>
              </a:lnSpc>
              <a:spcBef>
                <a:spcPts val="0"/>
              </a:spcBef>
              <a:buSzPts val="1000"/>
              <a:buChar char="●"/>
            </a:pPr>
            <a:r>
              <a:rPr lang="en-US" dirty="0"/>
              <a:t>Provide question prompts to guide/direct student reading</a:t>
            </a:r>
          </a:p>
          <a:p>
            <a:pPr marL="457200" lvl="0" indent="-292100">
              <a:lnSpc>
                <a:spcPct val="90000"/>
              </a:lnSpc>
              <a:spcBef>
                <a:spcPts val="0"/>
              </a:spcBef>
              <a:buSzPts val="1000"/>
              <a:buChar char="●"/>
            </a:pPr>
            <a:r>
              <a:rPr lang="en-US" dirty="0"/>
              <a:t>Require students to make pithy (e.g. 250 word) and focused discussion posts  </a:t>
            </a:r>
          </a:p>
          <a:p>
            <a:pPr marL="457200" lvl="0" indent="-292100">
              <a:lnSpc>
                <a:spcPct val="90000"/>
              </a:lnSpc>
              <a:spcBef>
                <a:spcPts val="0"/>
              </a:spcBef>
              <a:buSzPts val="1000"/>
              <a:buChar char="●"/>
            </a:pPr>
            <a:r>
              <a:rPr lang="en-US" dirty="0"/>
              <a:t>Share exemplary student work to communicate and shape expectations</a:t>
            </a:r>
          </a:p>
          <a:p>
            <a:pPr marL="0" lvl="0" indent="0">
              <a:spcBef>
                <a:spcPts val="800"/>
              </a:spcBef>
              <a:buNone/>
            </a:pPr>
            <a:r>
              <a:rPr lang="en-US" b="1" dirty="0"/>
              <a:t>Synchronous considerations</a:t>
            </a:r>
          </a:p>
          <a:p>
            <a:pPr marL="457200" lvl="0" indent="-292100">
              <a:spcBef>
                <a:spcPts val="800"/>
              </a:spcBef>
              <a:buSzPts val="1000"/>
              <a:buChar char="●"/>
            </a:pPr>
            <a:r>
              <a:rPr lang="en-US" dirty="0"/>
              <a:t>Q&amp;A works well in small classes but polling is better for larger classes </a:t>
            </a:r>
          </a:p>
          <a:p>
            <a:pPr marL="457200" lvl="0" indent="-292100">
              <a:spcBef>
                <a:spcPts val="0"/>
              </a:spcBef>
              <a:buSzPts val="1000"/>
              <a:buChar char="●"/>
            </a:pPr>
            <a:r>
              <a:rPr lang="en-US" i="1" dirty="0"/>
              <a:t>Build on</a:t>
            </a:r>
            <a:r>
              <a:rPr lang="en-US" dirty="0"/>
              <a:t> asynchronous activities/learning (avoid </a:t>
            </a:r>
            <a:r>
              <a:rPr lang="en-US" dirty="0"/>
              <a:t>duplicativeness</a:t>
            </a:r>
            <a:r>
              <a:rPr lang="en-US" dirty="0"/>
              <a:t>) </a:t>
            </a:r>
          </a:p>
          <a:p>
            <a:pPr marL="457200" lvl="0" indent="-292100">
              <a:spcBef>
                <a:spcPts val="0"/>
              </a:spcBef>
              <a:buSzPts val="1000"/>
              <a:buChar char="●"/>
            </a:pPr>
            <a:r>
              <a:rPr lang="en-US" i="1" dirty="0"/>
              <a:t>Take advantage of breakout rooms</a:t>
            </a:r>
            <a:r>
              <a:rPr lang="en-US" dirty="0"/>
              <a:t> (experiment with ‘right’ size)</a:t>
            </a:r>
          </a:p>
          <a:p>
            <a:pPr marL="914400" lvl="1" indent="-292100">
              <a:spcBef>
                <a:spcPts val="0"/>
              </a:spcBef>
              <a:buSzPts val="1000"/>
              <a:buChar char="○"/>
            </a:pPr>
            <a:r>
              <a:rPr lang="en-US" dirty="0"/>
              <a:t>Assign roles (group leader, note taker, devil’s advocate, etc.)</a:t>
            </a:r>
          </a:p>
          <a:p>
            <a:pPr marL="914400" lvl="1" indent="-304800">
              <a:spcBef>
                <a:spcPts val="0"/>
              </a:spcBef>
              <a:buSzPts val="1200"/>
              <a:buChar char="○"/>
            </a:pPr>
            <a:r>
              <a:rPr lang="en-US" dirty="0"/>
              <a:t>Mix membership as often as possible to enhance diversity</a:t>
            </a:r>
          </a:p>
          <a:p>
            <a:pPr marL="914400" lvl="1" indent="-304800">
              <a:spcBef>
                <a:spcPts val="0"/>
              </a:spcBef>
              <a:buSzPts val="1200"/>
              <a:buChar char="○"/>
            </a:pPr>
            <a:r>
              <a:rPr lang="en-US" dirty="0"/>
              <a:t>Use shared documents (e.g. google docs) so group discussions can be documented and shared, and so that faculty can track and intervene</a:t>
            </a:r>
          </a:p>
          <a:p>
            <a:pPr marL="914400" lvl="1" indent="-304800">
              <a:spcBef>
                <a:spcPts val="0"/>
              </a:spcBef>
              <a:buSzPts val="1200"/>
              <a:buChar char="○"/>
            </a:pPr>
            <a:r>
              <a:rPr lang="en-US" dirty="0"/>
              <a:t>Keep it short except when it’s useful to go longer, and be sure to wrap up</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908370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ue-oakleaf-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blue-oakleaf-template.potx</Template>
  <TotalTime>2474</TotalTime>
  <Words>1694</Words>
  <Application>Microsoft Office PowerPoint</Application>
  <PresentationFormat>On-screen Show (16:9)</PresentationFormat>
  <Paragraphs>126</Paragraphs>
  <Slides>14</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14</vt:i4>
      </vt:variant>
    </vt:vector>
  </HeadingPairs>
  <TitlesOfParts>
    <vt:vector size="19" baseType="lpstr">
      <vt:lpstr>Arial</vt:lpstr>
      <vt:lpstr>Calibri</vt:lpstr>
      <vt:lpstr>blue-oakleaf-template</vt:lpstr>
      <vt:lpstr>1_Custom Design</vt:lpstr>
      <vt:lpstr>Custom Design</vt:lpstr>
      <vt:lpstr>PowerPoint Presentation</vt:lpstr>
      <vt:lpstr>Teaching Modalities </vt:lpstr>
      <vt:lpstr>Teaching @ UConn</vt:lpstr>
      <vt:lpstr>CETL Resources</vt:lpstr>
      <vt:lpstr>CETL Resources</vt:lpstr>
      <vt:lpstr>Building Foundations for Teaching Success</vt:lpstr>
      <vt:lpstr>Building Foundations for Teaching Success</vt:lpstr>
      <vt:lpstr>Decisions about time on task</vt:lpstr>
      <vt:lpstr>Increasing Student Motivation</vt:lpstr>
      <vt:lpstr>Reflections on equity minded and inclusive teaching</vt:lpstr>
      <vt:lpstr>SET’s, SET +, Formative Assessments</vt:lpstr>
      <vt:lpstr>National Center for Faculty Development and Diversity (NCFDD)</vt:lpstr>
      <vt:lpstr>Faculty Success Program Testimonials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Diplock, Peter</cp:lastModifiedBy>
  <cp:revision>148</cp:revision>
  <cp:lastPrinted>2019-01-14T16:56:19Z</cp:lastPrinted>
  <dcterms:created xsi:type="dcterms:W3CDTF">2010-04-12T23:12:02Z</dcterms:created>
  <dcterms:modified xsi:type="dcterms:W3CDTF">2021-01-11T15:56:18Z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