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9" r:id="rId4"/>
    <p:sldMasterId id="2147493467" r:id="rId5"/>
  </p:sldMasterIdLst>
  <p:sldIdLst>
    <p:sldId id="260" r:id="rId6"/>
    <p:sldId id="263" r:id="rId7"/>
    <p:sldId id="262" r:id="rId8"/>
    <p:sldId id="261" r:id="rId9"/>
    <p:sldId id="264"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9" autoAdjust="0"/>
    <p:restoredTop sz="94474" autoAdjust="0"/>
  </p:normalViewPr>
  <p:slideViewPr>
    <p:cSldViewPr snapToGrid="0" snapToObjects="1">
      <p:cViewPr varScale="1">
        <p:scale>
          <a:sx n="120" d="100"/>
          <a:sy n="120" d="100"/>
        </p:scale>
        <p:origin x="204" y="10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Heading </a:t>
            </a:r>
            <a:endParaRPr lang="en-US"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30CA21-89C5-A040-B01E-D208A7FA3D8D}"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656F7-E2D5-EF4D-B3EB-3635D9B80BFE}"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656F7-E2D5-EF4D-B3EB-3635D9B80BFE}"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656F7-E2D5-EF4D-B3EB-3635D9B80BFE}"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656F7-E2D5-EF4D-B3EB-3635D9B80BFE}"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656F7-E2D5-EF4D-B3EB-3635D9B80BFE}"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656F7-E2D5-EF4D-B3EB-3635D9B80BFE}"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Heading</a:t>
            </a:r>
            <a:endParaRPr lang="en-US" dirty="0"/>
          </a:p>
        </p:txBody>
      </p:sp>
      <p:sp>
        <p:nvSpPr>
          <p:cNvPr id="3" name="Content Placeholder 2"/>
          <p:cNvSpPr>
            <a:spLocks noGrp="1"/>
          </p:cNvSpPr>
          <p:nvPr>
            <p:ph sz="half" idx="1"/>
          </p:nvPr>
        </p:nvSpPr>
        <p:spPr>
          <a:xfrm>
            <a:off x="457200" y="1244277"/>
            <a:ext cx="4038600" cy="339407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44277"/>
            <a:ext cx="4038600" cy="339407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p:txBody>
          <a:bodyPr/>
          <a:lstStyle/>
          <a:p>
            <a:fld id="{3C30CA21-89C5-A040-B01E-D208A7FA3D8D}"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656F7-E2D5-EF4D-B3EB-3635D9B80BFE}"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Heading</a:t>
            </a:r>
            <a:endParaRPr lang="en-US" dirty="0"/>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4" name="Content Placeholder 3"/>
          <p:cNvSpPr>
            <a:spLocks noGrp="1"/>
          </p:cNvSpPr>
          <p:nvPr>
            <p:ph sz="half" idx="2"/>
          </p:nvPr>
        </p:nvSpPr>
        <p:spPr>
          <a:xfrm>
            <a:off x="457200" y="1631950"/>
            <a:ext cx="4040188"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0CA21-89C5-A040-B01E-D208A7FA3D8D}"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0CA21-89C5-A040-B01E-D208A7FA3D8D}"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0CA21-89C5-A040-B01E-D208A7FA3D8D}"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0CA21-89C5-A040-B01E-D208A7FA3D8D}"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200150"/>
          </a:xfrm>
          <a:prstGeom prst="rect">
            <a:avLst/>
          </a:prstGeom>
          <a:solidFill>
            <a:srgbClr val="100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Heading</a:t>
            </a:r>
            <a:endParaRPr lang="en-US" dirty="0"/>
          </a:p>
        </p:txBody>
      </p:sp>
      <p:sp>
        <p:nvSpPr>
          <p:cNvPr id="3" name="Text Placeholder 2"/>
          <p:cNvSpPr>
            <a:spLocks noGrp="1"/>
          </p:cNvSpPr>
          <p:nvPr>
            <p:ph type="body" idx="1"/>
          </p:nvPr>
        </p:nvSpPr>
        <p:spPr>
          <a:xfrm>
            <a:off x="457200" y="1244277"/>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8/9/2018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8/9/2018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quity.uconn.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accessibility.uconn.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itleix@uconn.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titleix.uconn.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Office of Institutional Equity (OIE)</a:t>
            </a:r>
            <a:endParaRPr lang="en-US" dirty="0"/>
          </a:p>
        </p:txBody>
      </p:sp>
      <p:pic>
        <p:nvPicPr>
          <p:cNvPr id="4" name="Content Placeholder 3"/>
          <p:cNvPicPr>
            <a:picLocks noGrp="1" noChangeAspect="1"/>
          </p:cNvPicPr>
          <p:nvPr>
            <p:ph idx="1"/>
          </p:nvPr>
        </p:nvPicPr>
        <p:blipFill>
          <a:blip r:embed="rId2"/>
          <a:stretch>
            <a:fillRect/>
          </a:stretch>
        </p:blipFill>
        <p:spPr>
          <a:xfrm>
            <a:off x="2763747" y="1439628"/>
            <a:ext cx="3274776" cy="2095153"/>
          </a:xfrm>
          <a:prstGeom prst="rect">
            <a:avLst/>
          </a:prstGeom>
        </p:spPr>
      </p:pic>
      <p:sp>
        <p:nvSpPr>
          <p:cNvPr id="5" name="TextBox 4"/>
          <p:cNvSpPr txBox="1"/>
          <p:nvPr/>
        </p:nvSpPr>
        <p:spPr>
          <a:xfrm>
            <a:off x="2845942" y="3534781"/>
            <a:ext cx="3308278" cy="461665"/>
          </a:xfrm>
          <a:prstGeom prst="rect">
            <a:avLst/>
          </a:prstGeom>
          <a:noFill/>
        </p:spPr>
        <p:txBody>
          <a:bodyPr wrap="square" rtlCol="0">
            <a:spAutoFit/>
          </a:bodyPr>
          <a:lstStyle/>
          <a:p>
            <a:r>
              <a:rPr lang="en-US" sz="2400" b="1" dirty="0" smtClean="0"/>
              <a:t>Welcome New Faculty!</a:t>
            </a:r>
            <a:endParaRPr lang="en-US" sz="2400" b="1" dirty="0"/>
          </a:p>
        </p:txBody>
      </p:sp>
      <p:sp>
        <p:nvSpPr>
          <p:cNvPr id="6" name="TextBox 5"/>
          <p:cNvSpPr txBox="1"/>
          <p:nvPr/>
        </p:nvSpPr>
        <p:spPr>
          <a:xfrm>
            <a:off x="6606283" y="4182120"/>
            <a:ext cx="2332233" cy="369332"/>
          </a:xfrm>
          <a:prstGeom prst="rect">
            <a:avLst/>
          </a:prstGeom>
          <a:noFill/>
        </p:spPr>
        <p:txBody>
          <a:bodyPr wrap="square" rtlCol="0">
            <a:spAutoFit/>
          </a:bodyPr>
          <a:lstStyle/>
          <a:p>
            <a:pPr algn="r"/>
            <a:r>
              <a:rPr lang="en-US" dirty="0" smtClean="0"/>
              <a:t>Elizabeth Conklin, J.D. </a:t>
            </a:r>
            <a:endParaRPr lang="en-US" dirty="0"/>
          </a:p>
        </p:txBody>
      </p:sp>
      <p:sp>
        <p:nvSpPr>
          <p:cNvPr id="7" name="TextBox 6"/>
          <p:cNvSpPr txBox="1"/>
          <p:nvPr/>
        </p:nvSpPr>
        <p:spPr>
          <a:xfrm>
            <a:off x="2681554" y="4551452"/>
            <a:ext cx="6256962" cy="369332"/>
          </a:xfrm>
          <a:prstGeom prst="rect">
            <a:avLst/>
          </a:prstGeom>
          <a:noFill/>
        </p:spPr>
        <p:txBody>
          <a:bodyPr wrap="square" rtlCol="0">
            <a:spAutoFit/>
          </a:bodyPr>
          <a:lstStyle/>
          <a:p>
            <a:pPr algn="r"/>
            <a:r>
              <a:rPr lang="en-US" dirty="0" smtClean="0"/>
              <a:t>Associate Vice President, Title IX Coordinator &amp; ADA Coordinator</a:t>
            </a:r>
            <a:endParaRPr lang="en-US" dirty="0"/>
          </a:p>
        </p:txBody>
      </p:sp>
    </p:spTree>
    <p:extLst>
      <p:ext uri="{BB962C8B-B14F-4D97-AF65-F5344CB8AC3E}">
        <p14:creationId xmlns:p14="http://schemas.microsoft.com/office/powerpoint/2010/main" val="207072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Office of Institutional Equity</a:t>
            </a:r>
            <a:br>
              <a:rPr lang="en-US" dirty="0" smtClean="0"/>
            </a:br>
            <a:r>
              <a:rPr lang="en-US" sz="1800" dirty="0" smtClean="0"/>
              <a:t> </a:t>
            </a:r>
            <a:endParaRPr lang="en-US" dirty="0"/>
          </a:p>
        </p:txBody>
      </p:sp>
      <p:sp>
        <p:nvSpPr>
          <p:cNvPr id="3" name="Content Placeholder 2"/>
          <p:cNvSpPr>
            <a:spLocks noGrp="1"/>
          </p:cNvSpPr>
          <p:nvPr>
            <p:ph idx="1"/>
          </p:nvPr>
        </p:nvSpPr>
        <p:spPr>
          <a:xfrm>
            <a:off x="457200" y="1244277"/>
            <a:ext cx="8229600" cy="3899223"/>
          </a:xfrm>
        </p:spPr>
        <p:txBody>
          <a:bodyPr>
            <a:normAutofit fontScale="92500"/>
          </a:bodyPr>
          <a:lstStyle/>
          <a:p>
            <a:pPr marL="0" indent="0" algn="ctr">
              <a:buNone/>
            </a:pPr>
            <a:r>
              <a:rPr lang="en-US" b="1" dirty="0" smtClean="0">
                <a:hlinkClick r:id="rId2"/>
              </a:rPr>
              <a:t>www.equity.uconn.edu</a:t>
            </a:r>
            <a:r>
              <a:rPr lang="en-US" dirty="0" smtClean="0"/>
              <a:t> </a:t>
            </a:r>
          </a:p>
          <a:p>
            <a:pPr marL="0" indent="0">
              <a:buNone/>
            </a:pPr>
            <a:r>
              <a:rPr lang="en-US" sz="2400" dirty="0" smtClean="0"/>
              <a:t>OIE </a:t>
            </a:r>
            <a:r>
              <a:rPr lang="en-US" sz="2400" dirty="0"/>
              <a:t>ensures the University's commitment and responsibility to foster equitable working and learning </a:t>
            </a:r>
            <a:r>
              <a:rPr lang="en-US" sz="2400" dirty="0" smtClean="0"/>
              <a:t>environments, as outlined in the </a:t>
            </a:r>
            <a:r>
              <a:rPr lang="en-US" sz="2400" b="1" i="1" dirty="0" smtClean="0"/>
              <a:t>Policy Against Discrimination, Harassment and Related Interpersonal Violence</a:t>
            </a:r>
            <a:r>
              <a:rPr lang="en-US" sz="2400" dirty="0" smtClean="0"/>
              <a:t>.  Areas </a:t>
            </a:r>
            <a:r>
              <a:rPr lang="en-US" sz="2400" dirty="0"/>
              <a:t>of </a:t>
            </a:r>
            <a:r>
              <a:rPr lang="en-US" sz="2400" dirty="0" smtClean="0"/>
              <a:t>focus include:</a:t>
            </a:r>
            <a:endParaRPr lang="en-US" sz="2400" dirty="0"/>
          </a:p>
          <a:p>
            <a:pPr marL="971550" lvl="1" indent="-514350">
              <a:buFont typeface="+mj-lt"/>
              <a:buAutoNum type="arabicPeriod"/>
            </a:pPr>
            <a:r>
              <a:rPr lang="en-US" sz="2400" dirty="0"/>
              <a:t>ADA Compliance</a:t>
            </a:r>
          </a:p>
          <a:p>
            <a:pPr marL="971550" lvl="1" indent="-514350">
              <a:buFont typeface="+mj-lt"/>
              <a:buAutoNum type="arabicPeriod"/>
            </a:pPr>
            <a:r>
              <a:rPr lang="en-US" sz="2400" dirty="0" smtClean="0"/>
              <a:t>Title </a:t>
            </a:r>
            <a:r>
              <a:rPr lang="en-US" sz="2400" dirty="0"/>
              <a:t>IX </a:t>
            </a:r>
            <a:r>
              <a:rPr lang="en-US" sz="2400" dirty="0"/>
              <a:t>C</a:t>
            </a:r>
            <a:r>
              <a:rPr lang="en-US" sz="2400" dirty="0" smtClean="0"/>
              <a:t>ompliance</a:t>
            </a:r>
          </a:p>
          <a:p>
            <a:pPr marL="971550" lvl="1" indent="-514350">
              <a:buFont typeface="+mj-lt"/>
              <a:buAutoNum type="arabicPeriod"/>
            </a:pPr>
            <a:r>
              <a:rPr lang="en-US" sz="2400" dirty="0" smtClean="0"/>
              <a:t>Equal Employment/Affirmative Action </a:t>
            </a:r>
            <a:r>
              <a:rPr lang="en-US" sz="2400" dirty="0"/>
              <a:t>(</a:t>
            </a:r>
            <a:r>
              <a:rPr lang="en-US" sz="2400" dirty="0" smtClean="0"/>
              <a:t>EEO/AA)</a:t>
            </a:r>
          </a:p>
          <a:p>
            <a:pPr marL="971550" lvl="1" indent="-514350">
              <a:buFont typeface="+mj-lt"/>
              <a:buAutoNum type="arabicPeriod"/>
            </a:pPr>
            <a:r>
              <a:rPr lang="en-US" sz="2400" dirty="0" smtClean="0"/>
              <a:t>Discrimination </a:t>
            </a:r>
            <a:r>
              <a:rPr lang="en-US" sz="2400" dirty="0"/>
              <a:t>and Harassment </a:t>
            </a:r>
            <a:r>
              <a:rPr lang="en-US" sz="2400" dirty="0" smtClean="0"/>
              <a:t>Investigations</a:t>
            </a:r>
          </a:p>
          <a:p>
            <a:pPr marL="971550" lvl="1" indent="-514350">
              <a:buFont typeface="+mj-lt"/>
              <a:buAutoNum type="arabicPeriod"/>
            </a:pPr>
            <a:r>
              <a:rPr lang="en-US" sz="2400" dirty="0"/>
              <a:t>Training and </a:t>
            </a:r>
            <a:r>
              <a:rPr lang="en-US" sz="2400" dirty="0" smtClean="0"/>
              <a:t>Education</a:t>
            </a:r>
            <a:endParaRPr lang="en-US" sz="2400" dirty="0"/>
          </a:p>
          <a:p>
            <a:endParaRPr lang="en-US" dirty="0">
              <a:latin typeface="Arial"/>
              <a:cs typeface="Arial"/>
            </a:endParaRPr>
          </a:p>
        </p:txBody>
      </p:sp>
    </p:spTree>
    <p:extLst>
      <p:ext uri="{BB962C8B-B14F-4D97-AF65-F5344CB8AC3E}">
        <p14:creationId xmlns:p14="http://schemas.microsoft.com/office/powerpoint/2010/main" val="243846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Accommodations under the ADA</a:t>
            </a:r>
            <a:endParaRPr lang="en-US" dirty="0"/>
          </a:p>
        </p:txBody>
      </p:sp>
      <p:sp>
        <p:nvSpPr>
          <p:cNvPr id="3" name="Text Placeholder 2"/>
          <p:cNvSpPr>
            <a:spLocks noGrp="1"/>
          </p:cNvSpPr>
          <p:nvPr>
            <p:ph type="body" idx="1"/>
          </p:nvPr>
        </p:nvSpPr>
        <p:spPr>
          <a:xfrm>
            <a:off x="248478" y="1476929"/>
            <a:ext cx="4040188" cy="481012"/>
          </a:xfrm>
        </p:spPr>
        <p:txBody>
          <a:bodyPr>
            <a:normAutofit/>
          </a:bodyPr>
          <a:lstStyle/>
          <a:p>
            <a:pPr algn="ctr"/>
            <a:r>
              <a:rPr lang="en-US" sz="1900" u="sng" dirty="0" smtClean="0">
                <a:latin typeface="Georgia" panose="02040502050405020303" pitchFamily="18" charset="0"/>
              </a:rPr>
              <a:t>People with Disabilities</a:t>
            </a:r>
            <a:endParaRPr lang="en-US" sz="1900" u="sng" dirty="0">
              <a:latin typeface="Georgia" panose="02040502050405020303" pitchFamily="18" charset="0"/>
            </a:endParaRPr>
          </a:p>
        </p:txBody>
      </p:sp>
      <p:sp>
        <p:nvSpPr>
          <p:cNvPr id="4" name="Content Placeholder 3"/>
          <p:cNvSpPr>
            <a:spLocks noGrp="1"/>
          </p:cNvSpPr>
          <p:nvPr>
            <p:ph sz="half" idx="2"/>
          </p:nvPr>
        </p:nvSpPr>
        <p:spPr>
          <a:xfrm>
            <a:off x="387626" y="1979820"/>
            <a:ext cx="4040188" cy="2962275"/>
          </a:xfrm>
        </p:spPr>
        <p:txBody>
          <a:bodyPr/>
          <a:lstStyle/>
          <a:p>
            <a:pPr marL="228600" indent="-228600">
              <a:spcBef>
                <a:spcPts val="900"/>
              </a:spcBef>
              <a:buSzPct val="85000"/>
              <a:buFontTx/>
              <a:buChar char="•"/>
            </a:pPr>
            <a:r>
              <a:rPr lang="en-US" dirty="0">
                <a:solidFill>
                  <a:prstClr val="black"/>
                </a:solidFill>
                <a:latin typeface="Georgia" panose="02040502050405020303" pitchFamily="18" charset="0"/>
              </a:rPr>
              <a:t>The University of Connecticut is committed to achieving equal education and employment opportunity and full participation for people with disabilities. </a:t>
            </a:r>
          </a:p>
          <a:p>
            <a:pPr marL="228600" indent="-228600">
              <a:spcBef>
                <a:spcPts val="900"/>
              </a:spcBef>
              <a:buSzPct val="85000"/>
              <a:buFontTx/>
              <a:buChar char="•"/>
            </a:pPr>
            <a:r>
              <a:rPr lang="en-US" dirty="0">
                <a:solidFill>
                  <a:prstClr val="black"/>
                </a:solidFill>
                <a:latin typeface="Georgia" panose="02040502050405020303" pitchFamily="18" charset="0"/>
              </a:rPr>
              <a:t>A person with a disability must be ensured the same access to programs, opportunities, and activities at the University as all others.</a:t>
            </a:r>
          </a:p>
          <a:p>
            <a:pPr marL="0" indent="0">
              <a:buNone/>
            </a:pPr>
            <a:endParaRPr lang="en-US" dirty="0"/>
          </a:p>
        </p:txBody>
      </p:sp>
      <p:sp>
        <p:nvSpPr>
          <p:cNvPr id="5" name="Text Placeholder 4"/>
          <p:cNvSpPr>
            <a:spLocks noGrp="1"/>
          </p:cNvSpPr>
          <p:nvPr>
            <p:ph type="body" sz="quarter" idx="3"/>
          </p:nvPr>
        </p:nvSpPr>
        <p:spPr>
          <a:xfrm>
            <a:off x="4645025" y="1460988"/>
            <a:ext cx="4041775" cy="481012"/>
          </a:xfrm>
        </p:spPr>
        <p:txBody>
          <a:bodyPr>
            <a:normAutofit/>
          </a:bodyPr>
          <a:lstStyle/>
          <a:p>
            <a:pPr algn="ctr"/>
            <a:r>
              <a:rPr lang="en-US" sz="1900" u="sng" dirty="0" smtClean="0">
                <a:latin typeface="Georgia" panose="02040502050405020303" pitchFamily="18" charset="0"/>
              </a:rPr>
              <a:t>Reasonable Accommodations</a:t>
            </a:r>
            <a:endParaRPr lang="en-US" sz="1900" u="sng" dirty="0">
              <a:latin typeface="Georgia" panose="02040502050405020303" pitchFamily="18" charset="0"/>
            </a:endParaRPr>
          </a:p>
        </p:txBody>
      </p:sp>
      <p:sp>
        <p:nvSpPr>
          <p:cNvPr id="6" name="Content Placeholder 5"/>
          <p:cNvSpPr>
            <a:spLocks noGrp="1"/>
          </p:cNvSpPr>
          <p:nvPr>
            <p:ph sz="quarter" idx="4"/>
          </p:nvPr>
        </p:nvSpPr>
        <p:spPr>
          <a:xfrm>
            <a:off x="4645025" y="1957941"/>
            <a:ext cx="4041775" cy="2984154"/>
          </a:xfrm>
        </p:spPr>
        <p:txBody>
          <a:bodyPr>
            <a:normAutofit fontScale="92500"/>
          </a:bodyPr>
          <a:lstStyle/>
          <a:p>
            <a:pPr marL="228600" indent="-228600">
              <a:spcBef>
                <a:spcPts val="900"/>
              </a:spcBef>
              <a:buSzPct val="85000"/>
              <a:buFontTx/>
              <a:buChar char="•"/>
            </a:pPr>
            <a:r>
              <a:rPr lang="en-US" dirty="0">
                <a:solidFill>
                  <a:prstClr val="black"/>
                </a:solidFill>
                <a:latin typeface="Georgia" panose="02040502050405020303" pitchFamily="18" charset="0"/>
              </a:rPr>
              <a:t>The University will make </a:t>
            </a:r>
            <a:r>
              <a:rPr lang="en-US" b="1" i="1" dirty="0">
                <a:solidFill>
                  <a:prstClr val="black"/>
                </a:solidFill>
                <a:latin typeface="Georgia" panose="02040502050405020303" pitchFamily="18" charset="0"/>
              </a:rPr>
              <a:t>reasonable accommodations</a:t>
            </a:r>
            <a:r>
              <a:rPr lang="en-US" dirty="0">
                <a:solidFill>
                  <a:prstClr val="black"/>
                </a:solidFill>
                <a:latin typeface="Georgia" panose="02040502050405020303" pitchFamily="18" charset="0"/>
              </a:rPr>
              <a:t> for the known limitations of otherwise qualified applicants and employees with disabilities.</a:t>
            </a:r>
          </a:p>
          <a:p>
            <a:pPr marL="228600" indent="-228600">
              <a:spcBef>
                <a:spcPts val="900"/>
              </a:spcBef>
              <a:buSzPct val="85000"/>
              <a:buFontTx/>
              <a:buChar char="•"/>
            </a:pPr>
            <a:r>
              <a:rPr lang="en-US" b="1" dirty="0">
                <a:solidFill>
                  <a:prstClr val="black"/>
                </a:solidFill>
                <a:latin typeface="Georgia" panose="02040502050405020303" pitchFamily="18" charset="0"/>
              </a:rPr>
              <a:t>Employees can request workplace accommodations by contacting Human Resources. </a:t>
            </a:r>
          </a:p>
          <a:p>
            <a:pPr marL="228600" indent="-228600">
              <a:spcBef>
                <a:spcPts val="900"/>
              </a:spcBef>
              <a:buSzPct val="85000"/>
              <a:buFontTx/>
              <a:buChar char="•"/>
            </a:pPr>
            <a:r>
              <a:rPr lang="en-US" dirty="0">
                <a:solidFill>
                  <a:prstClr val="black"/>
                </a:solidFill>
                <a:latin typeface="Georgia" panose="02040502050405020303" pitchFamily="18" charset="0"/>
              </a:rPr>
              <a:t>Center for Students with Disabilities coordinates student accommodations.</a:t>
            </a:r>
          </a:p>
          <a:p>
            <a:pPr marL="0" indent="0">
              <a:buNone/>
            </a:pPr>
            <a:endParaRPr lang="en-US" dirty="0"/>
          </a:p>
        </p:txBody>
      </p:sp>
      <p:sp>
        <p:nvSpPr>
          <p:cNvPr id="7" name="TextBox 6"/>
          <p:cNvSpPr txBox="1"/>
          <p:nvPr/>
        </p:nvSpPr>
        <p:spPr>
          <a:xfrm>
            <a:off x="2713383" y="1265383"/>
            <a:ext cx="308113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hlinkClick r:id="rId2"/>
              </a:rPr>
              <a:t>www.accessibility.uconn.edu</a:t>
            </a:r>
            <a:endParaRPr lang="en-US" b="1"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668023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Title IX</a:t>
            </a:r>
            <a:br>
              <a:rPr lang="en-US" dirty="0" smtClean="0"/>
            </a:br>
            <a:endParaRPr lang="en-US" sz="1800" dirty="0">
              <a:solidFill>
                <a:schemeClr val="bg1"/>
              </a:solidFill>
            </a:endParaRPr>
          </a:p>
        </p:txBody>
      </p:sp>
      <p:sp>
        <p:nvSpPr>
          <p:cNvPr id="3" name="Content Placeholder 2"/>
          <p:cNvSpPr>
            <a:spLocks noGrp="1"/>
          </p:cNvSpPr>
          <p:nvPr>
            <p:ph sz="half" idx="1"/>
          </p:nvPr>
        </p:nvSpPr>
        <p:spPr>
          <a:xfrm>
            <a:off x="457200" y="1244277"/>
            <a:ext cx="3448878" cy="3665653"/>
          </a:xfrm>
        </p:spPr>
        <p:txBody>
          <a:bodyPr>
            <a:normAutofit/>
          </a:bodyPr>
          <a:lstStyle/>
          <a:p>
            <a:pPr marL="0" indent="0">
              <a:buNone/>
            </a:pPr>
            <a:endParaRPr lang="en-US" b="1" dirty="0" smtClean="0">
              <a:latin typeface="Century Gothic" panose="020B0502020202020204" pitchFamily="34" charset="0"/>
              <a:hlinkClick r:id="rId2"/>
            </a:endParaRPr>
          </a:p>
          <a:p>
            <a:pPr marL="0" indent="0">
              <a:buNone/>
            </a:pPr>
            <a:r>
              <a:rPr lang="en-US" b="1" dirty="0" smtClean="0">
                <a:latin typeface="Century Gothic" panose="020B0502020202020204" pitchFamily="34" charset="0"/>
              </a:rPr>
              <a:t>No </a:t>
            </a:r>
            <a:r>
              <a:rPr lang="en-US" b="1" dirty="0">
                <a:latin typeface="Century Gothic" panose="020B0502020202020204" pitchFamily="34" charset="0"/>
              </a:rPr>
              <a:t>person in the United States shall, on the basis of sex, be excluded from participation in, be denied the benefits of, or be subjected to discrimination under any education program or activity receiving federal financial assistance.</a:t>
            </a:r>
          </a:p>
          <a:p>
            <a:pPr marL="0" indent="0">
              <a:buNone/>
            </a:pPr>
            <a:endParaRPr lang="en-US" dirty="0"/>
          </a:p>
        </p:txBody>
      </p:sp>
      <p:pic>
        <p:nvPicPr>
          <p:cNvPr id="6" name="Picture 5"/>
          <p:cNvPicPr>
            <a:picLocks noChangeAspect="1"/>
          </p:cNvPicPr>
          <p:nvPr/>
        </p:nvPicPr>
        <p:blipFill>
          <a:blip r:embed="rId3"/>
          <a:stretch>
            <a:fillRect/>
          </a:stretch>
        </p:blipFill>
        <p:spPr>
          <a:xfrm>
            <a:off x="5138531" y="1706187"/>
            <a:ext cx="3021496" cy="3177223"/>
          </a:xfrm>
          <a:prstGeom prst="rect">
            <a:avLst/>
          </a:prstGeom>
        </p:spPr>
      </p:pic>
      <p:sp>
        <p:nvSpPr>
          <p:cNvPr id="7" name="TextBox 6"/>
          <p:cNvSpPr txBox="1"/>
          <p:nvPr/>
        </p:nvSpPr>
        <p:spPr>
          <a:xfrm>
            <a:off x="3329608" y="1200240"/>
            <a:ext cx="2914650" cy="369332"/>
          </a:xfrm>
          <a:prstGeom prst="rect">
            <a:avLst/>
          </a:prstGeom>
          <a:noFill/>
        </p:spPr>
        <p:txBody>
          <a:bodyPr wrap="square" rtlCol="0">
            <a:spAutoFit/>
          </a:bodyPr>
          <a:lstStyle/>
          <a:p>
            <a:pPr lvl="0">
              <a:spcBef>
                <a:spcPct val="20000"/>
              </a:spcBef>
            </a:pPr>
            <a:r>
              <a:rPr lang="en-US" b="1" dirty="0">
                <a:solidFill>
                  <a:prstClr val="black"/>
                </a:solidFill>
                <a:effectLst>
                  <a:outerShdw blurRad="38100" dist="38100" dir="2700000" algn="tl">
                    <a:srgbClr val="000000">
                      <a:alpha val="43137"/>
                    </a:srgbClr>
                  </a:outerShdw>
                </a:effectLst>
                <a:latin typeface="Century Gothic" panose="020B0502020202020204" pitchFamily="34" charset="0"/>
                <a:cs typeface="Arial"/>
                <a:hlinkClick r:id="rId2"/>
              </a:rPr>
              <a:t>www.titleix@uconn.edu</a:t>
            </a:r>
            <a:r>
              <a:rPr lang="en-US" b="1" dirty="0">
                <a:solidFill>
                  <a:prstClr val="black"/>
                </a:solidFill>
                <a:effectLst>
                  <a:outerShdw blurRad="38100" dist="38100" dir="2700000" algn="tl">
                    <a:srgbClr val="000000">
                      <a:alpha val="43137"/>
                    </a:srgbClr>
                  </a:outerShdw>
                </a:effectLst>
                <a:latin typeface="Century Gothic" panose="020B0502020202020204" pitchFamily="34" charset="0"/>
                <a:cs typeface="Arial"/>
              </a:rPr>
              <a:t> </a:t>
            </a:r>
          </a:p>
        </p:txBody>
      </p:sp>
    </p:spTree>
    <p:extLst>
      <p:ext uri="{BB962C8B-B14F-4D97-AF65-F5344CB8AC3E}">
        <p14:creationId xmlns:p14="http://schemas.microsoft.com/office/powerpoint/2010/main" val="1708360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“Amorous Relationships”</a:t>
            </a:r>
            <a:endParaRPr lang="en-US" dirty="0"/>
          </a:p>
        </p:txBody>
      </p:sp>
      <p:sp>
        <p:nvSpPr>
          <p:cNvPr id="3" name="Content Placeholder 2"/>
          <p:cNvSpPr>
            <a:spLocks noGrp="1"/>
          </p:cNvSpPr>
          <p:nvPr>
            <p:ph idx="1"/>
          </p:nvPr>
        </p:nvSpPr>
        <p:spPr>
          <a:xfrm>
            <a:off x="457200" y="1244277"/>
            <a:ext cx="8229600" cy="3790060"/>
          </a:xfrm>
        </p:spPr>
        <p:txBody>
          <a:bodyPr>
            <a:normAutofit fontScale="92500" lnSpcReduction="20000"/>
          </a:bodyPr>
          <a:lstStyle/>
          <a:p>
            <a:pPr lvl="0" defTabSz="914400">
              <a:spcBef>
                <a:spcPts val="0"/>
              </a:spcBef>
              <a:buClr>
                <a:prstClr val="black"/>
              </a:buClr>
              <a:buSzPct val="85000"/>
              <a:buFont typeface="Wingdings" panose="05000000000000000000" pitchFamily="2" charset="2"/>
              <a:buChar char="v"/>
            </a:pPr>
            <a:endParaRPr lang="en-US" sz="2000" dirty="0" smtClean="0">
              <a:solidFill>
                <a:prstClr val="black"/>
              </a:solidFill>
              <a:latin typeface="Calibri"/>
              <a:cs typeface="+mn-cs"/>
            </a:endParaRPr>
          </a:p>
          <a:p>
            <a:pPr lvl="0" defTabSz="914400">
              <a:spcBef>
                <a:spcPts val="0"/>
              </a:spcBef>
              <a:buClr>
                <a:prstClr val="black"/>
              </a:buClr>
              <a:buSzPct val="85000"/>
              <a:buFont typeface="Wingdings" panose="05000000000000000000" pitchFamily="2" charset="2"/>
              <a:buChar char="v"/>
            </a:pPr>
            <a:r>
              <a:rPr lang="en-US" sz="2000" dirty="0" smtClean="0">
                <a:solidFill>
                  <a:prstClr val="black"/>
                </a:solidFill>
                <a:latin typeface="Calibri"/>
                <a:cs typeface="+mn-cs"/>
              </a:rPr>
              <a:t>UConn Policy </a:t>
            </a:r>
            <a:r>
              <a:rPr lang="en-US" sz="2000" dirty="0" smtClean="0">
                <a:solidFill>
                  <a:prstClr val="black"/>
                </a:solidFill>
                <a:latin typeface="Calibri"/>
                <a:cs typeface="+mn-cs"/>
              </a:rPr>
              <a:t>prohibits certain </a:t>
            </a:r>
            <a:r>
              <a:rPr lang="en-US" sz="2000" dirty="0" smtClean="0">
                <a:solidFill>
                  <a:prstClr val="black"/>
                </a:solidFill>
                <a:latin typeface="Calibri"/>
                <a:cs typeface="+mn-cs"/>
              </a:rPr>
              <a:t>“amorous </a:t>
            </a:r>
            <a:r>
              <a:rPr lang="en-US" sz="2000" dirty="0">
                <a:solidFill>
                  <a:prstClr val="black"/>
                </a:solidFill>
                <a:latin typeface="Calibri"/>
                <a:cs typeface="+mn-cs"/>
              </a:rPr>
              <a:t>relationships</a:t>
            </a:r>
            <a:r>
              <a:rPr lang="en-US" sz="2000" dirty="0" smtClean="0">
                <a:solidFill>
                  <a:prstClr val="black"/>
                </a:solidFill>
                <a:latin typeface="Calibri"/>
                <a:cs typeface="+mn-cs"/>
              </a:rPr>
              <a:t>”.</a:t>
            </a:r>
            <a:endParaRPr lang="en-US" sz="2000" dirty="0">
              <a:solidFill>
                <a:prstClr val="black"/>
              </a:solidFill>
              <a:latin typeface="Calibri"/>
              <a:cs typeface="+mn-cs"/>
            </a:endParaRPr>
          </a:p>
          <a:p>
            <a:pPr marL="800100" lvl="1" indent="-342900" defTabSz="914400">
              <a:spcBef>
                <a:spcPts val="0"/>
              </a:spcBef>
              <a:buClr>
                <a:prstClr val="black"/>
              </a:buClr>
              <a:buSzPct val="85000"/>
              <a:buFont typeface="Wingdings" panose="05000000000000000000" pitchFamily="2" charset="2"/>
              <a:buChar char="v"/>
            </a:pPr>
            <a:r>
              <a:rPr lang="en-US" sz="2000" b="1" dirty="0">
                <a:solidFill>
                  <a:prstClr val="black"/>
                </a:solidFill>
                <a:latin typeface="Calibri"/>
                <a:cs typeface="+mn-cs"/>
              </a:rPr>
              <a:t>“Amorous Relationship”</a:t>
            </a:r>
            <a:r>
              <a:rPr lang="en-US" sz="2000" dirty="0">
                <a:solidFill>
                  <a:prstClr val="black"/>
                </a:solidFill>
                <a:latin typeface="Calibri"/>
                <a:cs typeface="+mn-cs"/>
              </a:rPr>
              <a:t> includes dating, sexual and/or any other type of amorous relationship, </a:t>
            </a:r>
            <a:r>
              <a:rPr lang="en-US" sz="2000" b="1" i="1" dirty="0" smtClean="0">
                <a:solidFill>
                  <a:prstClr val="black"/>
                </a:solidFill>
                <a:latin typeface="Calibri"/>
                <a:cs typeface="+mn-cs"/>
              </a:rPr>
              <a:t>and the prohibition </a:t>
            </a:r>
            <a:r>
              <a:rPr lang="en-US" sz="2000" b="1" i="1" dirty="0">
                <a:solidFill>
                  <a:prstClr val="black"/>
                </a:solidFill>
                <a:latin typeface="Calibri"/>
                <a:cs typeface="+mn-cs"/>
              </a:rPr>
              <a:t>includes proposals and invitations for such contact.</a:t>
            </a:r>
          </a:p>
          <a:p>
            <a:pPr marL="457200" lvl="1" indent="0" defTabSz="914400">
              <a:spcBef>
                <a:spcPts val="0"/>
              </a:spcBef>
              <a:buClr>
                <a:prstClr val="black"/>
              </a:buClr>
              <a:buSzPct val="85000"/>
              <a:buNone/>
            </a:pPr>
            <a:endParaRPr lang="en-US" sz="1000" b="1" dirty="0">
              <a:solidFill>
                <a:prstClr val="black"/>
              </a:solidFill>
              <a:latin typeface="Calibri"/>
              <a:cs typeface="+mn-cs"/>
            </a:endParaRPr>
          </a:p>
          <a:p>
            <a:pPr lvl="0" defTabSz="914400">
              <a:spcBef>
                <a:spcPts val="0"/>
              </a:spcBef>
              <a:buClr>
                <a:prstClr val="black"/>
              </a:buClr>
              <a:buSzPct val="85000"/>
              <a:buFont typeface="Wingdings" panose="05000000000000000000" pitchFamily="2" charset="2"/>
              <a:buChar char="v"/>
            </a:pPr>
            <a:r>
              <a:rPr lang="en-US" sz="2000" b="1" dirty="0">
                <a:solidFill>
                  <a:prstClr val="black"/>
                </a:solidFill>
                <a:latin typeface="Calibri"/>
                <a:cs typeface="+mn-cs"/>
              </a:rPr>
              <a:t>Specifically, policy provides as follows:</a:t>
            </a:r>
          </a:p>
          <a:p>
            <a:pPr marL="800100" lvl="1" indent="-342900" defTabSz="914400">
              <a:spcBef>
                <a:spcPts val="0"/>
              </a:spcBef>
              <a:buClr>
                <a:prstClr val="black"/>
              </a:buClr>
              <a:buSzPct val="85000"/>
              <a:buFont typeface="Wingdings" panose="05000000000000000000" pitchFamily="2" charset="2"/>
              <a:buChar char="v"/>
            </a:pPr>
            <a:r>
              <a:rPr lang="en-US" sz="2000" b="1" dirty="0">
                <a:solidFill>
                  <a:prstClr val="black"/>
                </a:solidFill>
                <a:latin typeface="Calibri"/>
                <a:cs typeface="+mn-cs"/>
              </a:rPr>
              <a:t>Undergraduates:  </a:t>
            </a:r>
            <a:r>
              <a:rPr lang="en-US" sz="2000" dirty="0">
                <a:solidFill>
                  <a:prstClr val="black"/>
                </a:solidFill>
                <a:latin typeface="Calibri"/>
                <a:cs typeface="+mn-cs"/>
              </a:rPr>
              <a:t>All faculty and staff are prohibited from pursuing or entering into an amorous relationship with any undergraduate student.</a:t>
            </a:r>
          </a:p>
          <a:p>
            <a:pPr marL="800100" lvl="1" indent="-342900" defTabSz="914400">
              <a:spcBef>
                <a:spcPts val="0"/>
              </a:spcBef>
              <a:buClr>
                <a:prstClr val="black"/>
              </a:buClr>
              <a:buSzPct val="85000"/>
              <a:buFont typeface="Wingdings" panose="05000000000000000000" pitchFamily="2" charset="2"/>
              <a:buChar char="v"/>
            </a:pPr>
            <a:r>
              <a:rPr lang="en-US" sz="2000" b="1" dirty="0">
                <a:solidFill>
                  <a:prstClr val="black"/>
                </a:solidFill>
                <a:latin typeface="Calibri"/>
                <a:cs typeface="+mn-cs"/>
              </a:rPr>
              <a:t>Graduate Students</a:t>
            </a:r>
            <a:r>
              <a:rPr lang="en-US" sz="2000" dirty="0">
                <a:solidFill>
                  <a:prstClr val="black"/>
                </a:solidFill>
                <a:latin typeface="Calibri"/>
                <a:cs typeface="+mn-cs"/>
              </a:rPr>
              <a:t>:  All faculty and staff are prohibited from pursuing or entering into an amorous relationship with a graduate student actually under that individual’s authority.  Also, graduate students are prohibited from entering into such relationships with students over whom they currently exercise authority.</a:t>
            </a:r>
          </a:p>
          <a:p>
            <a:pPr marL="800100" lvl="1" indent="-342900" defTabSz="914400">
              <a:spcBef>
                <a:spcPts val="0"/>
              </a:spcBef>
              <a:buClr>
                <a:prstClr val="black"/>
              </a:buClr>
              <a:buSzPct val="85000"/>
              <a:buFont typeface="Wingdings" panose="05000000000000000000" pitchFamily="2" charset="2"/>
              <a:buChar char="v"/>
            </a:pPr>
            <a:r>
              <a:rPr lang="en-US" sz="2000" b="1" dirty="0">
                <a:solidFill>
                  <a:prstClr val="black"/>
                </a:solidFill>
                <a:latin typeface="Calibri"/>
                <a:cs typeface="+mn-cs"/>
              </a:rPr>
              <a:t>Employees</a:t>
            </a:r>
            <a:r>
              <a:rPr lang="en-US" sz="2000" dirty="0">
                <a:solidFill>
                  <a:prstClr val="black"/>
                </a:solidFill>
                <a:latin typeface="Calibri"/>
                <a:cs typeface="+mn-cs"/>
              </a:rPr>
              <a:t>:  All faculty and staff are prohibited from pursuing or entering into an amorous relationship with employees whom they supervise.</a:t>
            </a:r>
          </a:p>
          <a:p>
            <a:pPr marL="0" indent="0">
              <a:buNone/>
            </a:pPr>
            <a:endParaRPr lang="en-US" dirty="0">
              <a:latin typeface="Arial"/>
              <a:cs typeface="Arial"/>
            </a:endParaRPr>
          </a:p>
        </p:txBody>
      </p:sp>
    </p:spTree>
    <p:extLst>
      <p:ext uri="{BB962C8B-B14F-4D97-AF65-F5344CB8AC3E}">
        <p14:creationId xmlns:p14="http://schemas.microsoft.com/office/powerpoint/2010/main" val="2532350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b="1" dirty="0"/>
              <a:t>Reporting and Responding to Sexual Assault, Intimate Partner Violence and Stalking </a:t>
            </a:r>
            <a:r>
              <a:rPr lang="en-US" b="1" dirty="0"/>
              <a:t/>
            </a:r>
            <a:br>
              <a:rPr lang="en-US" b="1" dirty="0"/>
            </a:br>
            <a:r>
              <a:rPr lang="en-US" sz="2700" b="1" i="1" dirty="0"/>
              <a:t>What to Do</a:t>
            </a:r>
            <a:endParaRPr lang="en-US" sz="2700" dirty="0"/>
          </a:p>
        </p:txBody>
      </p:sp>
      <p:sp>
        <p:nvSpPr>
          <p:cNvPr id="3" name="Content Placeholder 2"/>
          <p:cNvSpPr>
            <a:spLocks noGrp="1"/>
          </p:cNvSpPr>
          <p:nvPr>
            <p:ph idx="1"/>
          </p:nvPr>
        </p:nvSpPr>
        <p:spPr>
          <a:xfrm>
            <a:off x="457200" y="1244277"/>
            <a:ext cx="8229600" cy="3665653"/>
          </a:xfrm>
        </p:spPr>
        <p:txBody>
          <a:bodyPr>
            <a:normAutofit fontScale="92500" lnSpcReduction="10000"/>
          </a:bodyPr>
          <a:lstStyle/>
          <a:p>
            <a:pPr marL="0" indent="0">
              <a:buNone/>
              <a:defRPr/>
            </a:pPr>
            <a:r>
              <a:rPr lang="en-US" sz="2000" dirty="0">
                <a:latin typeface="+mn-lt"/>
              </a:rPr>
              <a:t>If you witness or you receive a disclosure of a sexual assault, intimate partner violence or stalking, you must report this information as soon as possible to </a:t>
            </a:r>
            <a:r>
              <a:rPr lang="en-US" sz="2000" dirty="0">
                <a:solidFill>
                  <a:srgbClr val="17171F"/>
                </a:solidFill>
                <a:latin typeface="+mn-lt"/>
              </a:rPr>
              <a:t>the Office of </a:t>
            </a:r>
            <a:r>
              <a:rPr lang="en-US" sz="2000" dirty="0" smtClean="0">
                <a:solidFill>
                  <a:srgbClr val="17171F"/>
                </a:solidFill>
                <a:latin typeface="+mn-lt"/>
              </a:rPr>
              <a:t>Institutional Equity </a:t>
            </a:r>
            <a:r>
              <a:rPr lang="en-US" sz="2000" dirty="0">
                <a:solidFill>
                  <a:srgbClr val="17171F"/>
                </a:solidFill>
                <a:latin typeface="+mn-lt"/>
              </a:rPr>
              <a:t>(OIE).</a:t>
            </a:r>
          </a:p>
          <a:p>
            <a:pPr marL="0" indent="0">
              <a:buNone/>
            </a:pPr>
            <a:endParaRPr lang="en-US" sz="2000" b="1" dirty="0">
              <a:solidFill>
                <a:srgbClr val="17171F"/>
              </a:solidFill>
              <a:latin typeface="+mn-lt"/>
            </a:endParaRPr>
          </a:p>
          <a:p>
            <a:pPr marL="0" indent="0">
              <a:buNone/>
            </a:pPr>
            <a:r>
              <a:rPr lang="en-US" sz="2000" b="1" dirty="0">
                <a:latin typeface="+mn-lt"/>
              </a:rPr>
              <a:t>WHEN TALKING TO THE VICTIM-SURVIVOR:</a:t>
            </a:r>
          </a:p>
          <a:p>
            <a:r>
              <a:rPr lang="en-US" sz="2000" dirty="0">
                <a:latin typeface="+mn-lt"/>
              </a:rPr>
              <a:t>Be direct about your obligation to report the assault to University officials pursuant to University Policy – “After we talk, I’m going to call OIE, an office that can help.”</a:t>
            </a:r>
          </a:p>
          <a:p>
            <a:r>
              <a:rPr lang="en-US" sz="2000" dirty="0">
                <a:latin typeface="+mn-lt"/>
              </a:rPr>
              <a:t>Remind her/him that your conversation will be private but not confidential</a:t>
            </a:r>
          </a:p>
          <a:p>
            <a:r>
              <a:rPr lang="en-US" sz="2000" dirty="0">
                <a:latin typeface="+mn-lt"/>
              </a:rPr>
              <a:t>Direct him/her to the resources listed at </a:t>
            </a:r>
            <a:r>
              <a:rPr lang="en-US" sz="2000" dirty="0">
                <a:latin typeface="+mn-lt"/>
                <a:hlinkClick r:id="rId2"/>
              </a:rPr>
              <a:t>www.titleix.uconn.edu</a:t>
            </a:r>
            <a:r>
              <a:rPr lang="en-US" sz="2000" dirty="0">
                <a:latin typeface="+mn-lt"/>
              </a:rPr>
              <a:t> </a:t>
            </a:r>
          </a:p>
          <a:p>
            <a:r>
              <a:rPr lang="en-US" sz="2000" dirty="0">
                <a:latin typeface="+mn-lt"/>
              </a:rPr>
              <a:t>Encourage her/him to self-report to the UConn Police and the University (</a:t>
            </a:r>
            <a:r>
              <a:rPr lang="en-US" sz="2000" dirty="0" smtClean="0">
                <a:latin typeface="+mn-lt"/>
              </a:rPr>
              <a:t>OIE</a:t>
            </a:r>
            <a:r>
              <a:rPr lang="en-US" sz="2000" dirty="0">
                <a:latin typeface="+mn-lt"/>
              </a:rPr>
              <a:t>) for investigation, but let her/him make that choice</a:t>
            </a:r>
            <a:endParaRPr lang="en-US" sz="2000" dirty="0">
              <a:solidFill>
                <a:srgbClr val="FF0000"/>
              </a:solidFill>
              <a:latin typeface="+mn-lt"/>
            </a:endParaRPr>
          </a:p>
          <a:p>
            <a:pPr marL="0" indent="0">
              <a:buNone/>
            </a:pPr>
            <a:endParaRPr lang="en-US" dirty="0">
              <a:latin typeface="Arial"/>
              <a:cs typeface="Arial"/>
            </a:endParaRPr>
          </a:p>
        </p:txBody>
      </p:sp>
    </p:spTree>
    <p:extLst>
      <p:ext uri="{BB962C8B-B14F-4D97-AF65-F5344CB8AC3E}">
        <p14:creationId xmlns:p14="http://schemas.microsoft.com/office/powerpoint/2010/main" val="1074465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blue-oakleaf-template.potx</Template>
  <TotalTime>620</TotalTime>
  <Words>490</Words>
  <Application>Microsoft Office PowerPoint</Application>
  <PresentationFormat>On-screen Show (16:9)</PresentationFormat>
  <Paragraphs>42</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Century Gothic</vt:lpstr>
      <vt:lpstr>Georgia</vt:lpstr>
      <vt:lpstr>Wingdings</vt:lpstr>
      <vt:lpstr>1_Custom Design</vt:lpstr>
      <vt:lpstr>Custom Design</vt:lpstr>
      <vt:lpstr>Office of Institutional Equity (OIE)</vt:lpstr>
      <vt:lpstr>The Office of Institutional Equity  </vt:lpstr>
      <vt:lpstr>Accommodations under the ADA</vt:lpstr>
      <vt:lpstr>Title IX </vt:lpstr>
      <vt:lpstr>“Amorous Relationships”</vt:lpstr>
      <vt:lpstr>Reporting and Responding to Sexual Assault, Intimate Partner Violence and Stalking  What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Conklin,Elizabeth</cp:lastModifiedBy>
  <cp:revision>64</cp:revision>
  <dcterms:created xsi:type="dcterms:W3CDTF">2010-04-12T23:12:02Z</dcterms:created>
  <dcterms:modified xsi:type="dcterms:W3CDTF">2018-08-09T16:27:36Z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